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5"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slide" Target="slides/slide82.xml"/><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5b6cb907dc_2_1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6" name="Google Shape;66;g5b6cb907dc_2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b6cb907dc_2_6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7" name="Google Shape;137;g5b6cb907dc_2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b6cb907dc_2_7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46" name="Google Shape;146;g5b6cb907dc_2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b6cb907dc_2_7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5" name="Google Shape;155;g5b6cb907dc_2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b6cb907dc_2_8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60" name="Google Shape;160;g5b6cb907dc_2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b6cb907dc_2_9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69" name="Google Shape;169;g5b6cb907dc_2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b6cb907dc_2_9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78" name="Google Shape;178;g5b6cb907dc_2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b6cb907dc_2_10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87" name="Google Shape;187;g5b6cb907dc_2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b6cb907dc_2_11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96" name="Google Shape;196;g5b6cb907dc_2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b6cb907dc_2_12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05" name="Google Shape;205;g5b6cb907dc_2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b6cb907dc_2_13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14" name="Google Shape;214;g5b6cb907dc_2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5b6cb907dc_2_2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3" name="Google Shape;73;g5b6cb907dc_2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b6cb907dc_2_13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23" name="Google Shape;223;g5b6cb907dc_2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b6cb907dc_2_1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32" name="Google Shape;232;g5b6cb907dc_2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b6cb907dc_2_15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41" name="Google Shape;241;g5b6cb907dc_2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b6cb907dc_2_16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50" name="Google Shape;250;g5b6cb907dc_2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b6cb907dc_2_17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59" name="Google Shape;259;g5b6cb907dc_2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b6cb907dc_2_17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64" name="Google Shape;264;g5b6cb907dc_2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5b6cb907dc_2_18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72" name="Google Shape;272;g5b6cb907dc_2_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b6cb907dc_2_19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80" name="Google Shape;280;g5b6cb907dc_2_1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b6cb907dc_2_19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88" name="Google Shape;288;g5b6cb907dc_2_1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5b6cb907dc_2_20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96" name="Google Shape;296;g5b6cb907dc_2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5b9f19fb70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80" name="Google Shape;80;g5b9f19fb70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b6cb907dc_2_21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04" name="Google Shape;304;g5b6cb907dc_2_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b6cb907dc_2_22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12" name="Google Shape;312;g5b6cb907dc_2_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b6cb907dc_2_23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20" name="Google Shape;320;g5b6cb907dc_2_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b6cb907dc_2_23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25" name="Google Shape;325;g5b6cb907dc_2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5b6cb907dc_2_24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35" name="Google Shape;335;g5b6cb907dc_2_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5b6cb907dc_2_25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44" name="Google Shape;344;g5b6cb907dc_2_2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5b6cb907dc_2_26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53" name="Google Shape;353;g5b6cb907dc_2_2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5b6cb907dc_2_26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62" name="Google Shape;362;g5b6cb907dc_2_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5b6cb907dc_2_27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71" name="Google Shape;371;g5b6cb907dc_2_2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5b6cb907dc_2_28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80" name="Google Shape;380;g5b6cb907dc_2_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b6cb907dc_2_2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87" name="Google Shape;87;g5b6cb907dc_2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5b6cb907dc_2_29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89" name="Google Shape;389;g5b6cb907dc_2_2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5b6cb907dc_2_30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98" name="Google Shape;398;g5b6cb907dc_2_3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5b6cb907dc_2_30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07" name="Google Shape;407;g5b6cb907dc_2_3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5b6cb907dc_2_31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16" name="Google Shape;416;g5b6cb907dc_2_3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5b6cb907dc_2_32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25" name="Google Shape;425;g5b6cb907dc_2_3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5b6cb907dc_2_3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34" name="Google Shape;434;g5b6cb907dc_2_3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5b6cb907dc_2_33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39" name="Google Shape;439;g5b6cb907dc_2_3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b6cb907dc_2_34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48" name="Google Shape;448;g5b6cb907dc_2_3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5b6cb907dc_2_34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53" name="Google Shape;453;g5b6cb907dc_2_3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5b6cb907dc_2_35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61" name="Google Shape;461;g5b6cb907dc_2_3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5b6cb907dc_2_3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92" name="Google Shape;92;g5b6cb907dc_2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5b6cb907dc_2_36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69" name="Google Shape;469;g5b6cb907dc_2_3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5b6cb907dc_2_37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77" name="Google Shape;477;g5b6cb907dc_2_3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5b6cb907dc_2_37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84" name="Google Shape;484;g5b6cb907dc_2_3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5b6cb907dc_2_38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92" name="Google Shape;492;g5b6cb907dc_2_3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5b6cb907dc_2_39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00" name="Google Shape;500;g5b6cb907dc_2_3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5b6cb907dc_2_40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08" name="Google Shape;508;g5b6cb907dc_2_4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5b6cb907dc_2_41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16" name="Google Shape;516;g5b6cb907dc_2_4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5b6cb907dc_2_41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24" name="Google Shape;524;g5b6cb907dc_2_4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5b79c29bdc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32" name="Google Shape;532;g5b79c29bdc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5b79c29bdc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40" name="Google Shape;540;g5b79c29bdc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5b6cb907dc_2_3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01" name="Google Shape;101;g5b6cb907dc_2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5b79c29bdc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48" name="Google Shape;548;g5b79c29bdc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5b79c29bdc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56" name="Google Shape;556;g5b79c29bdc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5b79c29bdc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64" name="Google Shape;564;g5b79c29bdc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5b79c29bdc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72" name="Google Shape;572;g5b79c29bdc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5b79c29bdc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80" name="Google Shape;580;g5b79c29bdc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5b79c29bdc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88" name="Google Shape;588;g5b79c29bdc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5b79c29bdc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96" name="Google Shape;596;g5b79c29bdc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5b79c29bdc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04" name="Google Shape;604;g5b79c29bdc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5b6cb907dc_2_42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12" name="Google Shape;612;g5b6cb907dc_2_4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5b6cb907dc_2_43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17" name="Google Shape;617;g5b6cb907dc_2_4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b9f19fb7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10" name="Google Shape;110;g5b9f19fb7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5b6cb907dc_2_43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26" name="Google Shape;626;g5b6cb907dc_2_4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59830da08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35" name="Google Shape;635;g59830da08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5b6cb907dc_2_4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43" name="Google Shape;643;g5b6cb907dc_2_4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g5b6cb907dc_2_45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48" name="Google Shape;648;g5b6cb907dc_2_4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g5b6cb907dc_2_45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56" name="Google Shape;656;g5b6cb907dc_2_4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g5b6cb907dc_2_47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61" name="Google Shape;661;g5b6cb907dc_2_4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5b6cb907dc_2_47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70" name="Google Shape;670;g5b6cb907dc_2_4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5b6cb907dc_2_48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79" name="Google Shape;679;g5b6cb907dc_2_4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g5b6cb907dc_2_49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87" name="Google Shape;687;g5b6cb907dc_2_4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5b6cb907dc_2_50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95" name="Google Shape;695;g5b6cb907dc_2_5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b6cb907dc_2_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g5b6cb907dc_2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g5b6cb907dc_2_50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00" name="Google Shape;700;g5b6cb907dc_2_5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Google Shape;706;g5b6cb907dc_2_51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07" name="Google Shape;707;g5b6cb907dc_2_5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5b6cb907dc_2_51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12" name="Google Shape;712;g5b6cb907dc_2_5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g5b6cb907dc_2_55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19" name="Google Shape;719;g5b6cb907dc_2_5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b6cb907dc_2_5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8" name="Google Shape;128;g5b6cb907dc_2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ADA ESTILO 1">
  <p:cSld name="PORTADA ESTILO 1">
    <p:spTree>
      <p:nvGrpSpPr>
        <p:cNvPr id="52" name="Shape 52"/>
        <p:cNvGrpSpPr/>
        <p:nvPr/>
      </p:nvGrpSpPr>
      <p:grpSpPr>
        <a:xfrm>
          <a:off x="0" y="0"/>
          <a:ext cx="0" cy="0"/>
          <a:chOff x="0" y="0"/>
          <a:chExt cx="0" cy="0"/>
        </a:xfrm>
      </p:grpSpPr>
      <p:pic>
        <p:nvPicPr>
          <p:cNvPr descr="Sin título.png" id="53" name="Google Shape;53;p14"/>
          <p:cNvPicPr preferRelativeResize="0"/>
          <p:nvPr/>
        </p:nvPicPr>
        <p:blipFill rotWithShape="1">
          <a:blip r:embed="rId2">
            <a:alphaModFix/>
          </a:blip>
          <a:srcRect b="0" l="0" r="0" t="0"/>
          <a:stretch/>
        </p:blipFill>
        <p:spPr>
          <a:xfrm>
            <a:off x="-76973" y="0"/>
            <a:ext cx="9269582" cy="51563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ADA ESTILO 2">
  <p:cSld name="PORTADA ESTILO 2">
    <p:spTree>
      <p:nvGrpSpPr>
        <p:cNvPr id="54" name="Shape 54"/>
        <p:cNvGrpSpPr/>
        <p:nvPr/>
      </p:nvGrpSpPr>
      <p:grpSpPr>
        <a:xfrm>
          <a:off x="0" y="0"/>
          <a:ext cx="0" cy="0"/>
          <a:chOff x="0" y="0"/>
          <a:chExt cx="0" cy="0"/>
        </a:xfrm>
      </p:grpSpPr>
      <p:pic>
        <p:nvPicPr>
          <p:cNvPr descr="Sin título2.png" id="55" name="Google Shape;55;p15"/>
          <p:cNvPicPr preferRelativeResize="0"/>
          <p:nvPr/>
        </p:nvPicPr>
        <p:blipFill rotWithShape="1">
          <a:blip r:embed="rId2">
            <a:alphaModFix/>
          </a:blip>
          <a:srcRect b="0" l="0" r="0" t="0"/>
          <a:stretch/>
        </p:blipFill>
        <p:spPr>
          <a:xfrm>
            <a:off x="12828" y="0"/>
            <a:ext cx="9144000" cy="51434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ÍTULO ESTILO 1">
  <p:cSld name="CAPÍTULO ESTILO 1">
    <p:spTree>
      <p:nvGrpSpPr>
        <p:cNvPr id="56" name="Shape 56"/>
        <p:cNvGrpSpPr/>
        <p:nvPr/>
      </p:nvGrpSpPr>
      <p:grpSpPr>
        <a:xfrm>
          <a:off x="0" y="0"/>
          <a:ext cx="0" cy="0"/>
          <a:chOff x="0" y="0"/>
          <a:chExt cx="0" cy="0"/>
        </a:xfrm>
      </p:grpSpPr>
      <p:pic>
        <p:nvPicPr>
          <p:cNvPr descr="Sin título4.png" id="57" name="Google Shape;57;p16"/>
          <p:cNvPicPr preferRelativeResize="0"/>
          <p:nvPr/>
        </p:nvPicPr>
        <p:blipFill rotWithShape="1">
          <a:blip r:embed="rId2">
            <a:alphaModFix/>
          </a:blip>
          <a:srcRect b="0" l="0" r="0" t="0"/>
          <a:stretch/>
        </p:blipFill>
        <p:spPr>
          <a:xfrm>
            <a:off x="-76975" y="0"/>
            <a:ext cx="9256753" cy="51434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CIÓN1">
  <p:cSld name="SECCIÓN1">
    <p:spTree>
      <p:nvGrpSpPr>
        <p:cNvPr id="58" name="Shape 58"/>
        <p:cNvGrpSpPr/>
        <p:nvPr/>
      </p:nvGrpSpPr>
      <p:grpSpPr>
        <a:xfrm>
          <a:off x="0" y="0"/>
          <a:ext cx="0" cy="0"/>
          <a:chOff x="0" y="0"/>
          <a:chExt cx="0" cy="0"/>
        </a:xfrm>
      </p:grpSpPr>
      <p:pic>
        <p:nvPicPr>
          <p:cNvPr descr="Sin título5.png" id="59" name="Google Shape;59;p17"/>
          <p:cNvPicPr preferRelativeResize="0"/>
          <p:nvPr/>
        </p:nvPicPr>
        <p:blipFill rotWithShape="1">
          <a:blip r:embed="rId2">
            <a:alphaModFix/>
          </a:blip>
          <a:srcRect b="0" l="0" r="0" t="0"/>
          <a:stretch/>
        </p:blipFill>
        <p:spPr>
          <a:xfrm>
            <a:off x="0" y="0"/>
            <a:ext cx="9169657" cy="514349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ÍTULO ESTILO 2">
  <p:cSld name="CAPÍTULO ESTILO 2">
    <p:spTree>
      <p:nvGrpSpPr>
        <p:cNvPr id="60" name="Shape 60"/>
        <p:cNvGrpSpPr/>
        <p:nvPr/>
      </p:nvGrpSpPr>
      <p:grpSpPr>
        <a:xfrm>
          <a:off x="0" y="0"/>
          <a:ext cx="0" cy="0"/>
          <a:chOff x="0" y="0"/>
          <a:chExt cx="0" cy="0"/>
        </a:xfrm>
      </p:grpSpPr>
      <p:pic>
        <p:nvPicPr>
          <p:cNvPr descr="Sin título7.png" id="61" name="Google Shape;61;p18"/>
          <p:cNvPicPr preferRelativeResize="0"/>
          <p:nvPr/>
        </p:nvPicPr>
        <p:blipFill rotWithShape="1">
          <a:blip r:embed="rId2">
            <a:alphaModFix/>
          </a:blip>
          <a:srcRect b="0" l="0" r="0" t="0"/>
          <a:stretch/>
        </p:blipFill>
        <p:spPr>
          <a:xfrm>
            <a:off x="0" y="0"/>
            <a:ext cx="9179778" cy="51434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NAL">
  <p:cSld name="FINAL">
    <p:spTree>
      <p:nvGrpSpPr>
        <p:cNvPr id="62" name="Shape 62"/>
        <p:cNvGrpSpPr/>
        <p:nvPr/>
      </p:nvGrpSpPr>
      <p:grpSpPr>
        <a:xfrm>
          <a:off x="0" y="0"/>
          <a:ext cx="0" cy="0"/>
          <a:chOff x="0" y="0"/>
          <a:chExt cx="0" cy="0"/>
        </a:xfrm>
      </p:grpSpPr>
      <p:pic>
        <p:nvPicPr>
          <p:cNvPr descr="Sin título11.png" id="63" name="Google Shape;63;p19"/>
          <p:cNvPicPr preferRelativeResize="0"/>
          <p:nvPr/>
        </p:nvPicPr>
        <p:blipFill rotWithShape="1">
          <a:blip r:embed="rId2">
            <a:alphaModFix/>
          </a:blip>
          <a:srcRect b="0" l="0" r="0" t="0"/>
          <a:stretch/>
        </p:blipFill>
        <p:spPr>
          <a:xfrm>
            <a:off x="-89803" y="0"/>
            <a:ext cx="9256753" cy="51434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7650702" y="4751012"/>
            <a:ext cx="1493297" cy="392488"/>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7F7F7F"/>
              </a:buClr>
              <a:buSzPts val="200"/>
              <a:buFont typeface="Calibri"/>
              <a:buNone/>
            </a:pPr>
            <a:r>
              <a:rPr b="1" i="0" lang="es" sz="800" u="none" cap="none" strike="noStrike">
                <a:solidFill>
                  <a:srgbClr val="7F7F7F"/>
                </a:solidFill>
                <a:latin typeface="Calibri"/>
                <a:ea typeface="Calibri"/>
                <a:cs typeface="Calibri"/>
                <a:sym typeface="Calibri"/>
              </a:rPr>
              <a:t>GC-F-004 V.01</a:t>
            </a:r>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6.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19.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9.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0.xml"/><Relationship Id="rId3" Type="http://schemas.openxmlformats.org/officeDocument/2006/relationships/image" Target="../media/image3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5.xml"/><Relationship Id="rId3" Type="http://schemas.openxmlformats.org/officeDocument/2006/relationships/image" Target="../media/image3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6.xml"/><Relationship Id="rId3" Type="http://schemas.openxmlformats.org/officeDocument/2006/relationships/image" Target="../media/image3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7.xml"/><Relationship Id="rId3" Type="http://schemas.openxmlformats.org/officeDocument/2006/relationships/image" Target="../media/image3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8.xml"/><Relationship Id="rId3" Type="http://schemas.openxmlformats.org/officeDocument/2006/relationships/image" Target="../media/image2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2.xml"/><Relationship Id="rId3" Type="http://schemas.openxmlformats.org/officeDocument/2006/relationships/image" Target="../media/image3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20"/>
          <p:cNvSpPr txBox="1"/>
          <p:nvPr/>
        </p:nvSpPr>
        <p:spPr>
          <a:xfrm>
            <a:off x="1330900" y="1444259"/>
            <a:ext cx="4267500" cy="2070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Calibri"/>
              <a:buNone/>
            </a:pPr>
            <a:r>
              <a:rPr b="1" i="0" lang="es" sz="1800" u="none" cap="none" strike="noStrike">
                <a:solidFill>
                  <a:schemeClr val="lt1"/>
                </a:solidFill>
                <a:latin typeface="Calibri"/>
                <a:ea typeface="Calibri"/>
                <a:cs typeface="Calibri"/>
                <a:sym typeface="Calibri"/>
              </a:rPr>
              <a:t>EQUIPO DE TRABAJO.</a:t>
            </a:r>
            <a:br>
              <a:rPr b="1" i="0" lang="es" sz="1800" u="none" cap="none" strike="noStrike">
                <a:solidFill>
                  <a:srgbClr val="ACC42D"/>
                </a:solidFill>
                <a:latin typeface="Calibri"/>
                <a:ea typeface="Calibri"/>
                <a:cs typeface="Calibri"/>
                <a:sym typeface="Calibri"/>
              </a:rPr>
            </a:br>
            <a:r>
              <a:rPr b="1" i="0" lang="es" sz="1800" u="none" cap="none" strike="noStrike">
                <a:solidFill>
                  <a:srgbClr val="ACC42D"/>
                </a:solidFill>
                <a:latin typeface="Calibri"/>
                <a:ea typeface="Calibri"/>
                <a:cs typeface="Calibri"/>
                <a:sym typeface="Calibri"/>
              </a:rPr>
              <a:t>LUIS FELIPE GAMBA RUSSI</a:t>
            </a:r>
            <a:endParaRPr/>
          </a:p>
          <a:p>
            <a:pPr indent="0" lvl="0" marL="0" marR="0" rtl="0" algn="ctr">
              <a:lnSpc>
                <a:spcPct val="100000"/>
              </a:lnSpc>
              <a:spcBef>
                <a:spcPts val="0"/>
              </a:spcBef>
              <a:spcAft>
                <a:spcPts val="0"/>
              </a:spcAft>
              <a:buClr>
                <a:srgbClr val="ACC42D"/>
              </a:buClr>
              <a:buSzPts val="450"/>
              <a:buFont typeface="Calibri"/>
              <a:buNone/>
            </a:pPr>
            <a:r>
              <a:rPr b="1" i="0" lang="es" sz="1800" u="none" cap="none" strike="noStrike">
                <a:solidFill>
                  <a:srgbClr val="ACC42D"/>
                </a:solidFill>
                <a:latin typeface="Calibri"/>
                <a:ea typeface="Calibri"/>
                <a:cs typeface="Calibri"/>
                <a:sym typeface="Calibri"/>
              </a:rPr>
              <a:t>DIEGO ALEJANDRO SERRANO AMAYA</a:t>
            </a:r>
            <a:endParaRPr/>
          </a:p>
          <a:p>
            <a:pPr indent="0" lvl="0" marL="0" marR="0" rtl="0" algn="ctr">
              <a:lnSpc>
                <a:spcPct val="100000"/>
              </a:lnSpc>
              <a:spcBef>
                <a:spcPts val="0"/>
              </a:spcBef>
              <a:spcAft>
                <a:spcPts val="0"/>
              </a:spcAft>
              <a:buClr>
                <a:srgbClr val="ACC42D"/>
              </a:buClr>
              <a:buSzPts val="450"/>
              <a:buFont typeface="Calibri"/>
              <a:buNone/>
            </a:pPr>
            <a:r>
              <a:rPr b="1" i="0" lang="es" sz="1800" u="none" cap="none" strike="noStrike">
                <a:solidFill>
                  <a:srgbClr val="ACC42D"/>
                </a:solidFill>
                <a:latin typeface="Calibri"/>
                <a:ea typeface="Calibri"/>
                <a:cs typeface="Calibri"/>
                <a:sym typeface="Calibri"/>
              </a:rPr>
              <a:t>ANDRES FELIPE QUIROGA OSORIO</a:t>
            </a:r>
            <a:endParaRPr/>
          </a:p>
          <a:p>
            <a:pPr indent="0" lvl="0" marL="0" marR="0" rtl="0" algn="ctr">
              <a:lnSpc>
                <a:spcPct val="100000"/>
              </a:lnSpc>
              <a:spcBef>
                <a:spcPts val="0"/>
              </a:spcBef>
              <a:spcAft>
                <a:spcPts val="0"/>
              </a:spcAft>
              <a:buClr>
                <a:srgbClr val="ACC42D"/>
              </a:buClr>
              <a:buSzPts val="450"/>
              <a:buFont typeface="Calibri"/>
              <a:buNone/>
            </a:pPr>
            <a:r>
              <a:rPr b="1" i="0" lang="es" sz="1800" u="none" cap="none" strike="noStrike">
                <a:solidFill>
                  <a:srgbClr val="ACC42D"/>
                </a:solidFill>
                <a:latin typeface="Calibri"/>
                <a:ea typeface="Calibri"/>
                <a:cs typeface="Calibri"/>
                <a:sym typeface="Calibri"/>
              </a:rPr>
              <a:t>LUIS GABRIEL RAMIREZ MOLINA</a:t>
            </a:r>
            <a:endParaRPr/>
          </a:p>
          <a:p>
            <a:pPr indent="0" lvl="0" marL="0" marR="0" rtl="0" algn="ctr">
              <a:lnSpc>
                <a:spcPct val="100000"/>
              </a:lnSpc>
              <a:spcBef>
                <a:spcPts val="0"/>
              </a:spcBef>
              <a:spcAft>
                <a:spcPts val="0"/>
              </a:spcAft>
              <a:buClr>
                <a:srgbClr val="ACC42D"/>
              </a:buClr>
              <a:buSzPts val="450"/>
              <a:buFont typeface="Calibri"/>
              <a:buNone/>
            </a:pPr>
            <a:r>
              <a:rPr b="1" i="0" lang="es" sz="1800" u="none" cap="none" strike="noStrike">
                <a:solidFill>
                  <a:srgbClr val="ACC42D"/>
                </a:solidFill>
                <a:latin typeface="Calibri"/>
                <a:ea typeface="Calibri"/>
                <a:cs typeface="Calibri"/>
                <a:sym typeface="Calibri"/>
              </a:rPr>
              <a:t>ARLEY SEBASTIAN GUTIERREZ PINTOR </a:t>
            </a:r>
            <a:endParaRPr/>
          </a:p>
          <a:p>
            <a:pPr indent="0" lvl="0" marL="0" marR="0" rtl="0" algn="ctr">
              <a:lnSpc>
                <a:spcPct val="100000"/>
              </a:lnSpc>
              <a:spcBef>
                <a:spcPts val="0"/>
              </a:spcBef>
              <a:spcAft>
                <a:spcPts val="0"/>
              </a:spcAft>
              <a:buClr>
                <a:srgbClr val="000000"/>
              </a:buClr>
              <a:buSzPts val="450"/>
              <a:buFont typeface="Arial"/>
              <a:buNone/>
            </a:pPr>
            <a:r>
              <a:t/>
            </a:r>
            <a:endParaRPr b="1" i="0" sz="1800" u="none" cap="none" strike="noStrike">
              <a:solidFill>
                <a:srgbClr val="ACC42D"/>
              </a:solidFill>
              <a:latin typeface="Calibri"/>
              <a:ea typeface="Calibri"/>
              <a:cs typeface="Calibri"/>
              <a:sym typeface="Calibri"/>
            </a:endParaRPr>
          </a:p>
        </p:txBody>
      </p:sp>
      <p:sp>
        <p:nvSpPr>
          <p:cNvPr id="69" name="Google Shape;69;p20"/>
          <p:cNvSpPr txBox="1"/>
          <p:nvPr/>
        </p:nvSpPr>
        <p:spPr>
          <a:xfrm>
            <a:off x="-499872" y="220224"/>
            <a:ext cx="8278368" cy="95410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alibri"/>
              <a:buNone/>
            </a:pPr>
            <a:r>
              <a:rPr b="1" i="0" lang="es" sz="2800" u="none" cap="none" strike="noStrike">
                <a:solidFill>
                  <a:schemeClr val="lt1"/>
                </a:solidFill>
                <a:latin typeface="Calibri"/>
                <a:ea typeface="Calibri"/>
                <a:cs typeface="Calibri"/>
                <a:sym typeface="Calibri"/>
              </a:rPr>
              <a:t>ANÁLISIS Y DESARROLLO DE SISTEMAS DE INFORMACIÓN</a:t>
            </a:r>
            <a:endParaRPr/>
          </a:p>
        </p:txBody>
      </p:sp>
      <p:sp>
        <p:nvSpPr>
          <p:cNvPr id="70" name="Google Shape;70;p20"/>
          <p:cNvSpPr txBox="1"/>
          <p:nvPr/>
        </p:nvSpPr>
        <p:spPr>
          <a:xfrm>
            <a:off x="2467434" y="3145194"/>
            <a:ext cx="1994457"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Calibri"/>
              <a:buNone/>
            </a:pPr>
            <a:r>
              <a:rPr b="1" i="0" lang="es" sz="1800" u="none" cap="none" strike="noStrike">
                <a:solidFill>
                  <a:schemeClr val="lt1"/>
                </a:solidFill>
                <a:latin typeface="Calibri"/>
                <a:ea typeface="Calibri"/>
                <a:cs typeface="Calibri"/>
                <a:sym typeface="Calibri"/>
              </a:rPr>
              <a:t>FICHA. </a:t>
            </a:r>
            <a:r>
              <a:rPr b="1" i="0" lang="es" sz="1800" u="none" cap="none" strike="noStrike">
                <a:solidFill>
                  <a:srgbClr val="ACC42D"/>
                </a:solidFill>
                <a:latin typeface="Calibri"/>
                <a:ea typeface="Calibri"/>
                <a:cs typeface="Calibri"/>
                <a:sym typeface="Calibri"/>
              </a:rPr>
              <a:t>1821630 G1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9"/>
          <p:cNvSpPr txBox="1"/>
          <p:nvPr/>
        </p:nvSpPr>
        <p:spPr>
          <a:xfrm>
            <a:off x="1101720" y="222421"/>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1.</a:t>
            </a:r>
            <a:endParaRPr/>
          </a:p>
        </p:txBody>
      </p:sp>
      <p:sp>
        <p:nvSpPr>
          <p:cNvPr id="140" name="Google Shape;140;p29"/>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1.3</a:t>
            </a:r>
            <a:endParaRPr/>
          </a:p>
        </p:txBody>
      </p:sp>
      <p:sp>
        <p:nvSpPr>
          <p:cNvPr id="141" name="Google Shape;141;p29"/>
          <p:cNvSpPr txBox="1"/>
          <p:nvPr/>
        </p:nvSpPr>
        <p:spPr>
          <a:xfrm>
            <a:off x="954674" y="1227521"/>
            <a:ext cx="4485005"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ALCANCE DEL PROYECTO. </a:t>
            </a:r>
            <a:endParaRPr/>
          </a:p>
        </p:txBody>
      </p:sp>
      <p:sp>
        <p:nvSpPr>
          <p:cNvPr id="142" name="Google Shape;142;p29"/>
          <p:cNvSpPr txBox="1"/>
          <p:nvPr/>
        </p:nvSpPr>
        <p:spPr>
          <a:xfrm>
            <a:off x="954674" y="1651083"/>
            <a:ext cx="7762160" cy="3269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El presente proyecto pretende implementar un sistema de información orientado a la web, el cual ayude a la gestión del inventario de la institución educativa Julio Cesar Turbay Ayala, con los requerimientos solicitados por las entidades que conforman la institución.</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E5C5D"/>
              </a:solidFill>
              <a:latin typeface="Calibri"/>
              <a:ea typeface="Calibri"/>
              <a:cs typeface="Calibri"/>
              <a:sym typeface="Calibri"/>
            </a:endParaRPr>
          </a:p>
          <a:p>
            <a:pPr indent="0" lvl="0" marL="0" marR="0" rtl="0" algn="l">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Para implementar el ya mencionado sistema de información, es necesario cumplir con el ciclo de vida del proyecto conformado por 3 fases:</a:t>
            </a:r>
            <a:endParaRPr/>
          </a:p>
          <a:p>
            <a:pPr indent="0" lvl="0" marL="0" marR="0" rtl="0" algn="l">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      Inicio del proyecto.</a:t>
            </a:r>
            <a:endParaRPr/>
          </a:p>
          <a:p>
            <a:pPr indent="0" lvl="0" marL="0" marR="0" rtl="0" algn="l">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      Organización y preparación.</a:t>
            </a:r>
            <a:endParaRPr/>
          </a:p>
          <a:p>
            <a:pPr indent="0" lvl="0" marL="0" marR="0" rtl="0" algn="l">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      Ejecución del trabajo y cierre del proyecto.</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E5C5D"/>
              </a:solidFill>
              <a:latin typeface="Calibri"/>
              <a:ea typeface="Calibri"/>
              <a:cs typeface="Calibri"/>
              <a:sym typeface="Calibri"/>
            </a:endParaRPr>
          </a:p>
          <a:p>
            <a:pPr indent="0" lvl="0" marL="0" marR="0" rtl="0" algn="l">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Siguiendo con lo anterior de manera estructurada, se cumplirá el procedimiento para el desarrollo del producto, dentro del tiempo estipulado y haciendo uso de los recursos disponibles.</a:t>
            </a:r>
            <a:endParaRPr/>
          </a:p>
          <a:p>
            <a:pPr indent="0" lvl="0" marL="0" marR="0" rtl="0" algn="l">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El sistema OIS (Orden de Inventarios Sistematizado), busca disminuir las pérdidas y eliminar en su totalidad las fallas de administración, de los elementos asignados a los diferentes usuarios dentro de la institución.</a:t>
            </a:r>
            <a:endParaRPr b="0" i="0" sz="1800" u="none" cap="none" strike="noStrike">
              <a:solidFill>
                <a:srgbClr val="5E5C5D"/>
              </a:solidFill>
              <a:latin typeface="Calibri"/>
              <a:ea typeface="Calibri"/>
              <a:cs typeface="Calibri"/>
              <a:sym typeface="Calibri"/>
            </a:endParaRPr>
          </a:p>
        </p:txBody>
      </p:sp>
      <p:pic>
        <p:nvPicPr>
          <p:cNvPr id="143" name="Google Shape;143;p29"/>
          <p:cNvPicPr preferRelativeResize="0"/>
          <p:nvPr/>
        </p:nvPicPr>
        <p:blipFill rotWithShape="1">
          <a:blip r:embed="rId3">
            <a:alphaModFix/>
          </a:blip>
          <a:srcRect b="0" l="0" r="0" t="0"/>
          <a:stretch/>
        </p:blipFill>
        <p:spPr>
          <a:xfrm>
            <a:off x="1101720" y="1963366"/>
            <a:ext cx="265429" cy="4190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30"/>
          <p:cNvSpPr txBox="1"/>
          <p:nvPr/>
        </p:nvSpPr>
        <p:spPr>
          <a:xfrm>
            <a:off x="1101720" y="222421"/>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1.</a:t>
            </a:r>
            <a:endParaRPr/>
          </a:p>
        </p:txBody>
      </p:sp>
      <p:sp>
        <p:nvSpPr>
          <p:cNvPr id="149" name="Google Shape;149;p30"/>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1.4</a:t>
            </a:r>
            <a:endParaRPr/>
          </a:p>
        </p:txBody>
      </p:sp>
      <p:sp>
        <p:nvSpPr>
          <p:cNvPr id="150" name="Google Shape;150;p30"/>
          <p:cNvSpPr txBox="1"/>
          <p:nvPr/>
        </p:nvSpPr>
        <p:spPr>
          <a:xfrm>
            <a:off x="954674" y="1227521"/>
            <a:ext cx="4485005"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JUSTIFICACIÓN DEL PROYECTO.</a:t>
            </a:r>
            <a:endParaRPr/>
          </a:p>
        </p:txBody>
      </p:sp>
      <p:sp>
        <p:nvSpPr>
          <p:cNvPr id="151" name="Google Shape;151;p30"/>
          <p:cNvSpPr txBox="1"/>
          <p:nvPr/>
        </p:nvSpPr>
        <p:spPr>
          <a:xfrm>
            <a:off x="954674" y="1651083"/>
            <a:ext cx="7762160" cy="1864788"/>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5E5C5D"/>
              </a:buClr>
              <a:buSzPts val="1400"/>
              <a:buFont typeface="Arial"/>
              <a:buNone/>
            </a:pPr>
            <a:r>
              <a:rPr b="0" i="0" lang="es" sz="1400" u="none" cap="none" strike="noStrike">
                <a:solidFill>
                  <a:srgbClr val="5E5C5D"/>
                </a:solidFill>
                <a:latin typeface="Arial"/>
                <a:ea typeface="Arial"/>
                <a:cs typeface="Arial"/>
                <a:sym typeface="Arial"/>
              </a:rPr>
              <a:t>El mayor problema que ha tenido la institución educativa Julio Cesar Turbay Ayala, de la localidad de Julio Rincon sobre su control de inventario, es que se ha generado por la mala información que estos tienen sobre su mobiliario, generando pérdidas, daños o hurtos de los elementos que hacen parte del inventario.</a:t>
            </a:r>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5E5C5D"/>
              </a:solidFill>
              <a:latin typeface="Arial"/>
              <a:ea typeface="Arial"/>
              <a:cs typeface="Arial"/>
              <a:sym typeface="Arial"/>
            </a:endParaRPr>
          </a:p>
          <a:p>
            <a:pPr indent="0" lvl="0" marL="0" marR="0" rtl="0" algn="just">
              <a:lnSpc>
                <a:spcPct val="100000"/>
              </a:lnSpc>
              <a:spcBef>
                <a:spcPts val="0"/>
              </a:spcBef>
              <a:spcAft>
                <a:spcPts val="0"/>
              </a:spcAft>
              <a:buClr>
                <a:srgbClr val="5E5C5D"/>
              </a:buClr>
              <a:buSzPts val="1400"/>
              <a:buFont typeface="Arial"/>
              <a:buNone/>
            </a:pPr>
            <a:r>
              <a:rPr b="0" i="0" lang="es" sz="1400" u="none" cap="none" strike="noStrike">
                <a:solidFill>
                  <a:srgbClr val="5E5C5D"/>
                </a:solidFill>
                <a:latin typeface="Arial"/>
                <a:ea typeface="Arial"/>
                <a:cs typeface="Arial"/>
                <a:sym typeface="Arial"/>
              </a:rPr>
              <a:t>Debido a lo anterior, surge la necesidad de implementar un </a:t>
            </a:r>
            <a:r>
              <a:rPr lang="es">
                <a:solidFill>
                  <a:srgbClr val="5E5C5D"/>
                </a:solidFill>
              </a:rPr>
              <a:t>software</a:t>
            </a:r>
            <a:r>
              <a:rPr b="0" i="0" lang="es" sz="1400" u="none" cap="none" strike="noStrike">
                <a:solidFill>
                  <a:srgbClr val="5E5C5D"/>
                </a:solidFill>
                <a:latin typeface="Arial"/>
                <a:ea typeface="Arial"/>
                <a:cs typeface="Arial"/>
                <a:sym typeface="Arial"/>
              </a:rPr>
              <a:t> orientado a la web (OIS), el cual ayude a sistematizar la información del mobiliario, teniendo en cuenta los roles y requerimientos de cada usuario en el centro educativo. </a:t>
            </a:r>
            <a:endParaRPr b="0" i="0" sz="1800" u="none" cap="none" strike="noStrike">
              <a:solidFill>
                <a:srgbClr val="5E5C5D"/>
              </a:solidFill>
              <a:latin typeface="Calibri"/>
              <a:ea typeface="Calibri"/>
              <a:cs typeface="Calibri"/>
              <a:sym typeface="Calibri"/>
            </a:endParaRPr>
          </a:p>
        </p:txBody>
      </p:sp>
      <p:pic>
        <p:nvPicPr>
          <p:cNvPr id="152" name="Google Shape;152;p30"/>
          <p:cNvPicPr preferRelativeResize="0"/>
          <p:nvPr/>
        </p:nvPicPr>
        <p:blipFill rotWithShape="1">
          <a:blip r:embed="rId3">
            <a:alphaModFix/>
          </a:blip>
          <a:srcRect b="0" l="0" r="0" t="0"/>
          <a:stretch/>
        </p:blipFill>
        <p:spPr>
          <a:xfrm>
            <a:off x="1101720" y="1963366"/>
            <a:ext cx="265429" cy="4190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31"/>
          <p:cNvSpPr txBox="1"/>
          <p:nvPr/>
        </p:nvSpPr>
        <p:spPr>
          <a:xfrm>
            <a:off x="1747397" y="1968765"/>
            <a:ext cx="5591670" cy="11079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32"/>
          <p:cNvSpPr txBox="1"/>
          <p:nvPr/>
        </p:nvSpPr>
        <p:spPr>
          <a:xfrm>
            <a:off x="821393"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163" name="Google Shape;163;p32"/>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a:t>
            </a:r>
            <a:endParaRPr/>
          </a:p>
        </p:txBody>
      </p:sp>
      <p:sp>
        <p:nvSpPr>
          <p:cNvPr id="164" name="Google Shape;164;p32"/>
          <p:cNvSpPr txBox="1"/>
          <p:nvPr/>
        </p:nvSpPr>
        <p:spPr>
          <a:xfrm>
            <a:off x="954674" y="1227521"/>
            <a:ext cx="5819895"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TÉCNICAS DE LEVANTAMIENTO DE INFORMACIÓN.</a:t>
            </a:r>
            <a:endParaRPr/>
          </a:p>
        </p:txBody>
      </p:sp>
      <p:sp>
        <p:nvSpPr>
          <p:cNvPr id="165" name="Google Shape;165;p32"/>
          <p:cNvSpPr txBox="1"/>
          <p:nvPr/>
        </p:nvSpPr>
        <p:spPr>
          <a:xfrm>
            <a:off x="954674"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5E5C5D"/>
              </a:buClr>
              <a:buSzPts val="1600"/>
              <a:buFont typeface="Calibri"/>
              <a:buNone/>
            </a:pPr>
            <a:r>
              <a:rPr b="0" i="0" lang="es" sz="1600" u="none" cap="none" strike="noStrike">
                <a:solidFill>
                  <a:srgbClr val="5E5C5D"/>
                </a:solidFill>
                <a:latin typeface="Calibri"/>
                <a:ea typeface="Calibri"/>
                <a:cs typeface="Calibri"/>
                <a:sym typeface="Calibri"/>
              </a:rPr>
              <a:t>Las técnicas de levantamiento de información, que se utilizaron para desarrollar los requerimientos, fueron totalmente esenciales para descubrir las necesidades y problemas que la institución educativa Julio Cesar Turbay Ayala poseía, de tal forma, estas ayudaron al proceso de desarrollo del proyecto OIS, las técnicas que se utilizaron para este caso son:  </a:t>
            </a:r>
            <a:endParaRPr/>
          </a:p>
          <a:p>
            <a:pPr indent="-285750" lvl="0" marL="285750" marR="0" rtl="0" algn="just">
              <a:lnSpc>
                <a:spcPct val="100000"/>
              </a:lnSpc>
              <a:spcBef>
                <a:spcPts val="0"/>
              </a:spcBef>
              <a:spcAft>
                <a:spcPts val="0"/>
              </a:spcAft>
              <a:buClr>
                <a:srgbClr val="5E5C5D"/>
              </a:buClr>
              <a:buSzPts val="1600"/>
              <a:buFont typeface="Noto Sans Symbols"/>
              <a:buChar char="❑"/>
            </a:pPr>
            <a:r>
              <a:rPr b="0" i="0" lang="es" sz="1600" u="none" cap="none" strike="noStrike">
                <a:solidFill>
                  <a:srgbClr val="5E5C5D"/>
                </a:solidFill>
                <a:latin typeface="Calibri"/>
                <a:ea typeface="Calibri"/>
                <a:cs typeface="Calibri"/>
                <a:sym typeface="Calibri"/>
              </a:rPr>
              <a:t>Encuesta </a:t>
            </a:r>
            <a:endParaRPr/>
          </a:p>
          <a:p>
            <a:pPr indent="-285750" lvl="0" marL="285750" marR="0" rtl="0" algn="just">
              <a:lnSpc>
                <a:spcPct val="100000"/>
              </a:lnSpc>
              <a:spcBef>
                <a:spcPts val="0"/>
              </a:spcBef>
              <a:spcAft>
                <a:spcPts val="0"/>
              </a:spcAft>
              <a:buClr>
                <a:srgbClr val="5E5C5D"/>
              </a:buClr>
              <a:buSzPts val="1600"/>
              <a:buFont typeface="Noto Sans Symbols"/>
              <a:buChar char="❑"/>
            </a:pPr>
            <a:r>
              <a:rPr b="0" i="0" lang="es" sz="1600" u="none" cap="none" strike="noStrike">
                <a:solidFill>
                  <a:srgbClr val="5E5C5D"/>
                </a:solidFill>
                <a:latin typeface="Calibri"/>
                <a:ea typeface="Calibri"/>
                <a:cs typeface="Calibri"/>
                <a:sym typeface="Calibri"/>
              </a:rPr>
              <a:t>Entrevista</a:t>
            </a:r>
            <a:endParaRPr/>
          </a:p>
          <a:p>
            <a:pPr indent="0" lvl="0" marL="0" marR="0" rtl="0" algn="just">
              <a:lnSpc>
                <a:spcPct val="100000"/>
              </a:lnSpc>
              <a:spcBef>
                <a:spcPts val="0"/>
              </a:spcBef>
              <a:spcAft>
                <a:spcPts val="0"/>
              </a:spcAft>
              <a:buClr>
                <a:srgbClr val="5E5C5D"/>
              </a:buClr>
              <a:buSzPts val="1600"/>
              <a:buFont typeface="Calibri"/>
              <a:buNone/>
            </a:pPr>
            <a:r>
              <a:rPr b="0" i="1" lang="es" sz="1600" u="none" cap="none" strike="noStrike">
                <a:solidFill>
                  <a:srgbClr val="5E5C5D"/>
                </a:solidFill>
                <a:latin typeface="Calibri"/>
                <a:ea typeface="Calibri"/>
                <a:cs typeface="Calibri"/>
                <a:sym typeface="Calibri"/>
              </a:rPr>
              <a:t> </a:t>
            </a:r>
            <a:endParaRPr b="0" i="0" sz="1600" u="none" cap="none" strike="noStrike">
              <a:solidFill>
                <a:srgbClr val="5E5C5D"/>
              </a:solidFill>
              <a:latin typeface="Calibri"/>
              <a:ea typeface="Calibri"/>
              <a:cs typeface="Calibri"/>
              <a:sym typeface="Calibri"/>
            </a:endParaRPr>
          </a:p>
          <a:p>
            <a:pPr indent="0" lvl="0" marL="0" marR="0" rtl="0" algn="just">
              <a:lnSpc>
                <a:spcPct val="100000"/>
              </a:lnSpc>
              <a:spcBef>
                <a:spcPts val="0"/>
              </a:spcBef>
              <a:spcAft>
                <a:spcPts val="0"/>
              </a:spcAft>
              <a:buClr>
                <a:srgbClr val="5E5C5D"/>
              </a:buClr>
              <a:buSzPts val="1600"/>
              <a:buFont typeface="Calibri"/>
              <a:buNone/>
            </a:pPr>
            <a:r>
              <a:rPr b="0" i="0" lang="es" sz="1600" u="none" cap="none" strike="noStrike">
                <a:solidFill>
                  <a:srgbClr val="5E5C5D"/>
                </a:solidFill>
                <a:latin typeface="Calibri"/>
                <a:ea typeface="Calibri"/>
                <a:cs typeface="Calibri"/>
                <a:sym typeface="Calibri"/>
              </a:rPr>
              <a:t>Los métodos de recolección de información ya mencionados, fueron dirigidos hacia los siguientes roles de la institución educativa:</a:t>
            </a:r>
            <a:endParaRPr/>
          </a:p>
          <a:p>
            <a:pPr indent="-285750" lvl="0" marL="285750" marR="0" rtl="0" algn="just">
              <a:lnSpc>
                <a:spcPct val="100000"/>
              </a:lnSpc>
              <a:spcBef>
                <a:spcPts val="0"/>
              </a:spcBef>
              <a:spcAft>
                <a:spcPts val="0"/>
              </a:spcAft>
              <a:buClr>
                <a:srgbClr val="5E5C5D"/>
              </a:buClr>
              <a:buSzPts val="1600"/>
              <a:buFont typeface="Noto Sans Symbols"/>
              <a:buChar char="❑"/>
            </a:pPr>
            <a:r>
              <a:rPr b="0" i="0" lang="es" sz="1600" u="none" cap="none" strike="noStrike">
                <a:solidFill>
                  <a:srgbClr val="5E5C5D"/>
                </a:solidFill>
                <a:latin typeface="Calibri"/>
                <a:ea typeface="Calibri"/>
                <a:cs typeface="Calibri"/>
                <a:sym typeface="Calibri"/>
              </a:rPr>
              <a:t>Rector.</a:t>
            </a:r>
            <a:endParaRPr/>
          </a:p>
          <a:p>
            <a:pPr indent="-285750" lvl="0" marL="285750" marR="0" rtl="0" algn="just">
              <a:lnSpc>
                <a:spcPct val="100000"/>
              </a:lnSpc>
              <a:spcBef>
                <a:spcPts val="0"/>
              </a:spcBef>
              <a:spcAft>
                <a:spcPts val="0"/>
              </a:spcAft>
              <a:buClr>
                <a:srgbClr val="5E5C5D"/>
              </a:buClr>
              <a:buSzPts val="1600"/>
              <a:buFont typeface="Noto Sans Symbols"/>
              <a:buChar char="❑"/>
            </a:pPr>
            <a:r>
              <a:rPr b="0" i="0" lang="es" sz="1600" u="none" cap="none" strike="noStrike">
                <a:solidFill>
                  <a:srgbClr val="5E5C5D"/>
                </a:solidFill>
                <a:latin typeface="Calibri"/>
                <a:ea typeface="Calibri"/>
                <a:cs typeface="Calibri"/>
                <a:sym typeface="Calibri"/>
              </a:rPr>
              <a:t>Jefe de Inventario.</a:t>
            </a:r>
            <a:endParaRPr/>
          </a:p>
          <a:p>
            <a:pPr indent="-285750" lvl="0" marL="285750" marR="0" rtl="0" algn="just">
              <a:lnSpc>
                <a:spcPct val="100000"/>
              </a:lnSpc>
              <a:spcBef>
                <a:spcPts val="0"/>
              </a:spcBef>
              <a:spcAft>
                <a:spcPts val="0"/>
              </a:spcAft>
              <a:buClr>
                <a:srgbClr val="5E5C5D"/>
              </a:buClr>
              <a:buSzPts val="1600"/>
              <a:buFont typeface="Noto Sans Symbols"/>
              <a:buChar char="❑"/>
            </a:pPr>
            <a:r>
              <a:rPr b="0" i="0" lang="es" sz="1600" u="none" cap="none" strike="noStrike">
                <a:solidFill>
                  <a:srgbClr val="5E5C5D"/>
                </a:solidFill>
                <a:latin typeface="Calibri"/>
                <a:ea typeface="Calibri"/>
                <a:cs typeface="Calibri"/>
                <a:sym typeface="Calibri"/>
              </a:rPr>
              <a:t>Profesores de la jornada mañana.</a:t>
            </a:r>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166" name="Google Shape;166;p32"/>
          <p:cNvPicPr preferRelativeResize="0"/>
          <p:nvPr/>
        </p:nvPicPr>
        <p:blipFill rotWithShape="1">
          <a:blip r:embed="rId3">
            <a:alphaModFix/>
          </a:blip>
          <a:srcRect b="0" l="0" r="0" t="0"/>
          <a:stretch/>
        </p:blipFill>
        <p:spPr>
          <a:xfrm>
            <a:off x="1101720" y="1963366"/>
            <a:ext cx="265429" cy="4190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3"/>
          <p:cNvSpPr txBox="1"/>
          <p:nvPr/>
        </p:nvSpPr>
        <p:spPr>
          <a:xfrm>
            <a:off x="1021626"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172" name="Google Shape;172;p33"/>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1.2</a:t>
            </a:r>
            <a:endParaRPr/>
          </a:p>
        </p:txBody>
      </p:sp>
      <p:sp>
        <p:nvSpPr>
          <p:cNvPr id="173" name="Google Shape;173;p33"/>
          <p:cNvSpPr txBox="1"/>
          <p:nvPr/>
        </p:nvSpPr>
        <p:spPr>
          <a:xfrm>
            <a:off x="954674" y="1227521"/>
            <a:ext cx="5819895"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ENTREVISTA SEÑOR RECTOR </a:t>
            </a:r>
            <a:endParaRPr/>
          </a:p>
        </p:txBody>
      </p:sp>
      <p:sp>
        <p:nvSpPr>
          <p:cNvPr id="174" name="Google Shape;174;p33"/>
          <p:cNvSpPr txBox="1"/>
          <p:nvPr/>
        </p:nvSpPr>
        <p:spPr>
          <a:xfrm>
            <a:off x="954674"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175" name="Google Shape;175;p33"/>
          <p:cNvPicPr preferRelativeResize="0"/>
          <p:nvPr/>
        </p:nvPicPr>
        <p:blipFill rotWithShape="1">
          <a:blip r:embed="rId3">
            <a:alphaModFix/>
          </a:blip>
          <a:srcRect b="16219" l="32555" r="32019" t="14794"/>
          <a:stretch/>
        </p:blipFill>
        <p:spPr>
          <a:xfrm>
            <a:off x="4381139" y="1104071"/>
            <a:ext cx="3687726" cy="403942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4"/>
          <p:cNvSpPr txBox="1"/>
          <p:nvPr/>
        </p:nvSpPr>
        <p:spPr>
          <a:xfrm>
            <a:off x="1395395" y="153966"/>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181" name="Google Shape;181;p34"/>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1.2.1</a:t>
            </a:r>
            <a:endParaRPr/>
          </a:p>
        </p:txBody>
      </p:sp>
      <p:sp>
        <p:nvSpPr>
          <p:cNvPr id="182" name="Google Shape;182;p34"/>
          <p:cNvSpPr txBox="1"/>
          <p:nvPr/>
        </p:nvSpPr>
        <p:spPr>
          <a:xfrm>
            <a:off x="954674" y="1227521"/>
            <a:ext cx="5819895"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ENTREVISTA SEÑOR RECTOR </a:t>
            </a:r>
            <a:endParaRPr/>
          </a:p>
        </p:txBody>
      </p:sp>
      <p:sp>
        <p:nvSpPr>
          <p:cNvPr id="183" name="Google Shape;183;p34"/>
          <p:cNvSpPr txBox="1"/>
          <p:nvPr/>
        </p:nvSpPr>
        <p:spPr>
          <a:xfrm>
            <a:off x="954674"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184" name="Google Shape;184;p34"/>
          <p:cNvPicPr preferRelativeResize="0"/>
          <p:nvPr/>
        </p:nvPicPr>
        <p:blipFill rotWithShape="1">
          <a:blip r:embed="rId3">
            <a:alphaModFix/>
          </a:blip>
          <a:srcRect b="46407" l="33066" r="30875" t="19724"/>
          <a:stretch/>
        </p:blipFill>
        <p:spPr>
          <a:xfrm>
            <a:off x="1194726" y="1700733"/>
            <a:ext cx="6060404" cy="320195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5"/>
          <p:cNvSpPr txBox="1"/>
          <p:nvPr/>
        </p:nvSpPr>
        <p:spPr>
          <a:xfrm>
            <a:off x="1021626"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190" name="Google Shape;190;p35"/>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1.3</a:t>
            </a:r>
            <a:endParaRPr/>
          </a:p>
        </p:txBody>
      </p:sp>
      <p:sp>
        <p:nvSpPr>
          <p:cNvPr id="191" name="Google Shape;191;p35"/>
          <p:cNvSpPr txBox="1"/>
          <p:nvPr/>
        </p:nvSpPr>
        <p:spPr>
          <a:xfrm>
            <a:off x="954674" y="1227521"/>
            <a:ext cx="5819895"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ENTREVISTA-JEFE DE INVENTARIOS</a:t>
            </a:r>
            <a:endParaRPr/>
          </a:p>
        </p:txBody>
      </p:sp>
      <p:sp>
        <p:nvSpPr>
          <p:cNvPr id="192" name="Google Shape;192;p35"/>
          <p:cNvSpPr txBox="1"/>
          <p:nvPr/>
        </p:nvSpPr>
        <p:spPr>
          <a:xfrm>
            <a:off x="954674"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193" name="Google Shape;193;p35"/>
          <p:cNvPicPr preferRelativeResize="0"/>
          <p:nvPr/>
        </p:nvPicPr>
        <p:blipFill rotWithShape="1">
          <a:blip r:embed="rId3">
            <a:alphaModFix/>
          </a:blip>
          <a:srcRect b="14433" l="32847" r="31726" t="16579"/>
          <a:stretch/>
        </p:blipFill>
        <p:spPr>
          <a:xfrm>
            <a:off x="5092608" y="1100515"/>
            <a:ext cx="3690972" cy="404298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6"/>
          <p:cNvSpPr txBox="1"/>
          <p:nvPr/>
        </p:nvSpPr>
        <p:spPr>
          <a:xfrm>
            <a:off x="1332627"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199" name="Google Shape;199;p36"/>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1.3.1</a:t>
            </a:r>
            <a:endParaRPr/>
          </a:p>
        </p:txBody>
      </p:sp>
      <p:sp>
        <p:nvSpPr>
          <p:cNvPr id="200" name="Google Shape;200;p36"/>
          <p:cNvSpPr txBox="1"/>
          <p:nvPr/>
        </p:nvSpPr>
        <p:spPr>
          <a:xfrm>
            <a:off x="954674" y="1227521"/>
            <a:ext cx="5819895"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ENTREVISTA-JEFE DE INVENTARIOS</a:t>
            </a:r>
            <a:endParaRPr/>
          </a:p>
        </p:txBody>
      </p:sp>
      <p:sp>
        <p:nvSpPr>
          <p:cNvPr id="201" name="Google Shape;201;p36"/>
          <p:cNvSpPr txBox="1"/>
          <p:nvPr/>
        </p:nvSpPr>
        <p:spPr>
          <a:xfrm>
            <a:off x="954674"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202" name="Google Shape;202;p36"/>
          <p:cNvPicPr preferRelativeResize="0"/>
          <p:nvPr/>
        </p:nvPicPr>
        <p:blipFill rotWithShape="1">
          <a:blip r:embed="rId3">
            <a:alphaModFix/>
          </a:blip>
          <a:srcRect b="12116" l="33940" r="31534" t="18897"/>
          <a:stretch/>
        </p:blipFill>
        <p:spPr>
          <a:xfrm>
            <a:off x="4835754" y="1138828"/>
            <a:ext cx="3951276" cy="400467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7"/>
          <p:cNvSpPr txBox="1"/>
          <p:nvPr/>
        </p:nvSpPr>
        <p:spPr>
          <a:xfrm>
            <a:off x="1535559" y="168192"/>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208" name="Google Shape;208;p37"/>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1.3.2</a:t>
            </a:r>
            <a:endParaRPr/>
          </a:p>
        </p:txBody>
      </p:sp>
      <p:sp>
        <p:nvSpPr>
          <p:cNvPr id="209" name="Google Shape;209;p37"/>
          <p:cNvSpPr txBox="1"/>
          <p:nvPr/>
        </p:nvSpPr>
        <p:spPr>
          <a:xfrm>
            <a:off x="954674" y="1227521"/>
            <a:ext cx="5819895"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ENTREVISTA-JEFE DE INVENTARIOS</a:t>
            </a:r>
            <a:endParaRPr/>
          </a:p>
        </p:txBody>
      </p:sp>
      <p:sp>
        <p:nvSpPr>
          <p:cNvPr id="210" name="Google Shape;210;p37"/>
          <p:cNvSpPr txBox="1"/>
          <p:nvPr/>
        </p:nvSpPr>
        <p:spPr>
          <a:xfrm>
            <a:off x="954674"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211" name="Google Shape;211;p37"/>
          <p:cNvPicPr preferRelativeResize="0"/>
          <p:nvPr/>
        </p:nvPicPr>
        <p:blipFill rotWithShape="1">
          <a:blip r:embed="rId3">
            <a:alphaModFix/>
          </a:blip>
          <a:srcRect b="47186" l="32481" r="33869" t="20762"/>
          <a:stretch/>
        </p:blipFill>
        <p:spPr>
          <a:xfrm>
            <a:off x="1388285" y="1651083"/>
            <a:ext cx="5793425" cy="310406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8"/>
          <p:cNvSpPr txBox="1"/>
          <p:nvPr/>
        </p:nvSpPr>
        <p:spPr>
          <a:xfrm>
            <a:off x="1422093" y="153966"/>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217" name="Google Shape;217;p38"/>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1.4</a:t>
            </a:r>
            <a:endParaRPr/>
          </a:p>
        </p:txBody>
      </p:sp>
      <p:sp>
        <p:nvSpPr>
          <p:cNvPr id="218" name="Google Shape;218;p38"/>
          <p:cNvSpPr txBox="1"/>
          <p:nvPr/>
        </p:nvSpPr>
        <p:spPr>
          <a:xfrm>
            <a:off x="954674" y="1227521"/>
            <a:ext cx="5819895"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ENTREVISTA- PROFESORES </a:t>
            </a:r>
            <a:endParaRPr/>
          </a:p>
        </p:txBody>
      </p:sp>
      <p:sp>
        <p:nvSpPr>
          <p:cNvPr id="219" name="Google Shape;219;p38"/>
          <p:cNvSpPr txBox="1"/>
          <p:nvPr/>
        </p:nvSpPr>
        <p:spPr>
          <a:xfrm>
            <a:off x="954674"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220" name="Google Shape;220;p38"/>
          <p:cNvPicPr preferRelativeResize="0"/>
          <p:nvPr/>
        </p:nvPicPr>
        <p:blipFill rotWithShape="1">
          <a:blip r:embed="rId3">
            <a:alphaModFix/>
          </a:blip>
          <a:srcRect b="18719" l="31898" r="32676" t="17212"/>
          <a:stretch/>
        </p:blipFill>
        <p:spPr>
          <a:xfrm>
            <a:off x="4311469" y="1044600"/>
            <a:ext cx="3877857" cy="394493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21"/>
          <p:cNvSpPr txBox="1"/>
          <p:nvPr/>
        </p:nvSpPr>
        <p:spPr>
          <a:xfrm>
            <a:off x="139579" y="495254"/>
            <a:ext cx="6724517" cy="95410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E5C5D"/>
              </a:buClr>
              <a:buSzPts val="700"/>
              <a:buFont typeface="Calibri"/>
              <a:buNone/>
            </a:pPr>
            <a:r>
              <a:rPr b="1" i="0" lang="es" sz="2800" u="none" cap="none" strike="noStrike">
                <a:solidFill>
                  <a:srgbClr val="5E5C5D"/>
                </a:solidFill>
                <a:latin typeface="Calibri"/>
                <a:ea typeface="Calibri"/>
                <a:cs typeface="Calibri"/>
                <a:sym typeface="Calibri"/>
              </a:rPr>
              <a:t>ORDEN DE INVENTARIOS </a:t>
            </a:r>
            <a:endParaRPr/>
          </a:p>
          <a:p>
            <a:pPr indent="0" lvl="0" marL="0" marR="0" rtl="0" algn="ctr">
              <a:lnSpc>
                <a:spcPct val="100000"/>
              </a:lnSpc>
              <a:spcBef>
                <a:spcPts val="0"/>
              </a:spcBef>
              <a:spcAft>
                <a:spcPts val="0"/>
              </a:spcAft>
              <a:buClr>
                <a:srgbClr val="5E5C5D"/>
              </a:buClr>
              <a:buSzPts val="700"/>
              <a:buFont typeface="Calibri"/>
              <a:buNone/>
            </a:pPr>
            <a:r>
              <a:rPr b="1" i="0" lang="es" sz="2800" u="none" cap="none" strike="noStrike">
                <a:solidFill>
                  <a:srgbClr val="5E5C5D"/>
                </a:solidFill>
                <a:latin typeface="Calibri"/>
                <a:ea typeface="Calibri"/>
                <a:cs typeface="Calibri"/>
                <a:sym typeface="Calibri"/>
              </a:rPr>
              <a:t>SISTEMATIZADO (</a:t>
            </a:r>
            <a:r>
              <a:rPr b="1" lang="es" sz="2800">
                <a:solidFill>
                  <a:srgbClr val="5E5C5D"/>
                </a:solidFill>
                <a:latin typeface="Calibri"/>
                <a:ea typeface="Calibri"/>
                <a:cs typeface="Calibri"/>
                <a:sym typeface="Calibri"/>
              </a:rPr>
              <a:t>Aplicativo</a:t>
            </a:r>
            <a:r>
              <a:rPr b="1" i="0" lang="es" sz="2800" u="none" cap="none" strike="noStrike">
                <a:solidFill>
                  <a:srgbClr val="5E5C5D"/>
                </a:solidFill>
                <a:latin typeface="Calibri"/>
                <a:ea typeface="Calibri"/>
                <a:cs typeface="Calibri"/>
                <a:sym typeface="Calibri"/>
              </a:rPr>
              <a:t>)</a:t>
            </a:r>
            <a:endParaRPr/>
          </a:p>
        </p:txBody>
      </p:sp>
      <p:sp>
        <p:nvSpPr>
          <p:cNvPr id="76" name="Google Shape;76;p21"/>
          <p:cNvSpPr txBox="1"/>
          <p:nvPr/>
        </p:nvSpPr>
        <p:spPr>
          <a:xfrm>
            <a:off x="1200712" y="2041398"/>
            <a:ext cx="5779008" cy="106070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9220"/>
              </a:buClr>
              <a:buSzPts val="450"/>
              <a:buFont typeface="Calibri"/>
              <a:buNone/>
            </a:pPr>
            <a:r>
              <a:rPr b="1" i="0" lang="es" sz="1800" u="none" cap="none" strike="noStrike">
                <a:solidFill>
                  <a:srgbClr val="FF9220"/>
                </a:solidFill>
                <a:latin typeface="Calibri"/>
                <a:ea typeface="Calibri"/>
                <a:cs typeface="Calibri"/>
                <a:sym typeface="Calibri"/>
              </a:rPr>
              <a:t>Es un sistema orientado a la Web, </a:t>
            </a:r>
            <a:endParaRPr/>
          </a:p>
          <a:p>
            <a:pPr indent="0" lvl="0" marL="0" marR="0" rtl="0" algn="ctr">
              <a:lnSpc>
                <a:spcPct val="100000"/>
              </a:lnSpc>
              <a:spcBef>
                <a:spcPts val="0"/>
              </a:spcBef>
              <a:spcAft>
                <a:spcPts val="0"/>
              </a:spcAft>
              <a:buClr>
                <a:srgbClr val="FF9220"/>
              </a:buClr>
              <a:buSzPts val="450"/>
              <a:buFont typeface="Calibri"/>
              <a:buNone/>
            </a:pPr>
            <a:r>
              <a:rPr b="1" i="0" lang="es" sz="1800" u="none" cap="none" strike="noStrike">
                <a:solidFill>
                  <a:srgbClr val="FF9220"/>
                </a:solidFill>
                <a:latin typeface="Calibri"/>
                <a:ea typeface="Calibri"/>
                <a:cs typeface="Calibri"/>
                <a:sym typeface="Calibri"/>
              </a:rPr>
              <a:t>el cual busca innovar y a su vez transformar, </a:t>
            </a:r>
            <a:endParaRPr/>
          </a:p>
          <a:p>
            <a:pPr indent="0" lvl="0" marL="0" marR="0" rtl="0" algn="ctr">
              <a:lnSpc>
                <a:spcPct val="100000"/>
              </a:lnSpc>
              <a:spcBef>
                <a:spcPts val="0"/>
              </a:spcBef>
              <a:spcAft>
                <a:spcPts val="0"/>
              </a:spcAft>
              <a:buClr>
                <a:srgbClr val="FF9220"/>
              </a:buClr>
              <a:buSzPts val="450"/>
              <a:buFont typeface="Calibri"/>
              <a:buNone/>
            </a:pPr>
            <a:r>
              <a:rPr b="1" i="0" lang="es" sz="1800" u="none" cap="none" strike="noStrike">
                <a:solidFill>
                  <a:srgbClr val="FF9220"/>
                </a:solidFill>
                <a:latin typeface="Calibri"/>
                <a:ea typeface="Calibri"/>
                <a:cs typeface="Calibri"/>
                <a:sym typeface="Calibri"/>
              </a:rPr>
              <a:t>las fallas que se pueden presentar </a:t>
            </a:r>
            <a:endParaRPr/>
          </a:p>
          <a:p>
            <a:pPr indent="0" lvl="0" marL="0" marR="0" rtl="0" algn="ctr">
              <a:lnSpc>
                <a:spcPct val="100000"/>
              </a:lnSpc>
              <a:spcBef>
                <a:spcPts val="0"/>
              </a:spcBef>
              <a:spcAft>
                <a:spcPts val="0"/>
              </a:spcAft>
              <a:buClr>
                <a:srgbClr val="FF9220"/>
              </a:buClr>
              <a:buSzPts val="450"/>
              <a:buFont typeface="Calibri"/>
              <a:buNone/>
            </a:pPr>
            <a:r>
              <a:rPr b="1" i="0" lang="es" sz="1800" u="none" cap="none" strike="noStrike">
                <a:solidFill>
                  <a:srgbClr val="FF9220"/>
                </a:solidFill>
                <a:latin typeface="Calibri"/>
                <a:ea typeface="Calibri"/>
                <a:cs typeface="Calibri"/>
                <a:sym typeface="Calibri"/>
              </a:rPr>
              <a:t>en una institución </a:t>
            </a:r>
            <a:r>
              <a:rPr b="1" lang="es" sz="1800">
                <a:solidFill>
                  <a:srgbClr val="FF9220"/>
                </a:solidFill>
                <a:latin typeface="Calibri"/>
                <a:ea typeface="Calibri"/>
                <a:cs typeface="Calibri"/>
                <a:sym typeface="Calibri"/>
              </a:rPr>
              <a:t>pública</a:t>
            </a:r>
            <a:r>
              <a:rPr b="1" i="0" lang="es" sz="1800" u="none" cap="none" strike="noStrike">
                <a:solidFill>
                  <a:srgbClr val="FF9220"/>
                </a:solidFill>
                <a:latin typeface="Calibri"/>
                <a:ea typeface="Calibri"/>
                <a:cs typeface="Calibri"/>
                <a:sym typeface="Calibri"/>
              </a:rPr>
              <a:t> y/o privada, </a:t>
            </a:r>
            <a:endParaRPr/>
          </a:p>
          <a:p>
            <a:pPr indent="0" lvl="0" marL="0" marR="0" rtl="0" algn="ctr">
              <a:lnSpc>
                <a:spcPct val="100000"/>
              </a:lnSpc>
              <a:spcBef>
                <a:spcPts val="0"/>
              </a:spcBef>
              <a:spcAft>
                <a:spcPts val="0"/>
              </a:spcAft>
              <a:buClr>
                <a:srgbClr val="FF9220"/>
              </a:buClr>
              <a:buSzPts val="450"/>
              <a:buFont typeface="Calibri"/>
              <a:buNone/>
            </a:pPr>
            <a:r>
              <a:rPr b="1" i="0" lang="es" sz="1800" u="none" cap="none" strike="noStrike">
                <a:solidFill>
                  <a:srgbClr val="FF9220"/>
                </a:solidFill>
                <a:latin typeface="Calibri"/>
                <a:ea typeface="Calibri"/>
                <a:cs typeface="Calibri"/>
                <a:sym typeface="Calibri"/>
              </a:rPr>
              <a:t>relacionadas con el inventario.</a:t>
            </a:r>
            <a:endParaRPr/>
          </a:p>
        </p:txBody>
      </p:sp>
      <p:pic>
        <p:nvPicPr>
          <p:cNvPr id="77" name="Google Shape;77;p21"/>
          <p:cNvPicPr preferRelativeResize="0"/>
          <p:nvPr/>
        </p:nvPicPr>
        <p:blipFill rotWithShape="1">
          <a:blip r:embed="rId3">
            <a:alphaModFix/>
          </a:blip>
          <a:srcRect b="0" l="0" r="0" t="0"/>
          <a:stretch/>
        </p:blipFill>
        <p:spPr>
          <a:xfrm>
            <a:off x="365760" y="2052828"/>
            <a:ext cx="1407976" cy="126113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9"/>
          <p:cNvSpPr txBox="1"/>
          <p:nvPr/>
        </p:nvSpPr>
        <p:spPr>
          <a:xfrm>
            <a:off x="1422093" y="153966"/>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226" name="Google Shape;226;p39"/>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1.4.1</a:t>
            </a:r>
            <a:endParaRPr/>
          </a:p>
        </p:txBody>
      </p:sp>
      <p:sp>
        <p:nvSpPr>
          <p:cNvPr id="227" name="Google Shape;227;p39"/>
          <p:cNvSpPr txBox="1"/>
          <p:nvPr/>
        </p:nvSpPr>
        <p:spPr>
          <a:xfrm>
            <a:off x="230553" y="946039"/>
            <a:ext cx="5819895"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ENTREVISTA- PROFESORES </a:t>
            </a:r>
            <a:endParaRPr/>
          </a:p>
        </p:txBody>
      </p:sp>
      <p:sp>
        <p:nvSpPr>
          <p:cNvPr id="228" name="Google Shape;228;p39"/>
          <p:cNvSpPr txBox="1"/>
          <p:nvPr/>
        </p:nvSpPr>
        <p:spPr>
          <a:xfrm>
            <a:off x="954674"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229" name="Google Shape;229;p39"/>
          <p:cNvPicPr preferRelativeResize="0"/>
          <p:nvPr/>
        </p:nvPicPr>
        <p:blipFill rotWithShape="1">
          <a:blip r:embed="rId3">
            <a:alphaModFix/>
          </a:blip>
          <a:srcRect b="8905" l="35546" r="33942" t="15572"/>
          <a:stretch/>
        </p:blipFill>
        <p:spPr>
          <a:xfrm>
            <a:off x="4425161" y="1146093"/>
            <a:ext cx="3637577" cy="398490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40"/>
          <p:cNvSpPr txBox="1"/>
          <p:nvPr/>
        </p:nvSpPr>
        <p:spPr>
          <a:xfrm>
            <a:off x="1422093" y="153966"/>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235" name="Google Shape;235;p40"/>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1.4.2</a:t>
            </a:r>
            <a:endParaRPr/>
          </a:p>
        </p:txBody>
      </p:sp>
      <p:sp>
        <p:nvSpPr>
          <p:cNvPr id="236" name="Google Shape;236;p40"/>
          <p:cNvSpPr txBox="1"/>
          <p:nvPr/>
        </p:nvSpPr>
        <p:spPr>
          <a:xfrm>
            <a:off x="954674" y="1227521"/>
            <a:ext cx="5819895"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ENTREVISTA- PROFESORES </a:t>
            </a:r>
            <a:endParaRPr/>
          </a:p>
        </p:txBody>
      </p:sp>
      <p:sp>
        <p:nvSpPr>
          <p:cNvPr id="237" name="Google Shape;237;p40"/>
          <p:cNvSpPr txBox="1"/>
          <p:nvPr/>
        </p:nvSpPr>
        <p:spPr>
          <a:xfrm>
            <a:off x="954674"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238" name="Google Shape;238;p40"/>
          <p:cNvPicPr preferRelativeResize="0"/>
          <p:nvPr/>
        </p:nvPicPr>
        <p:blipFill rotWithShape="1">
          <a:blip r:embed="rId3">
            <a:alphaModFix/>
          </a:blip>
          <a:srcRect b="25904" l="32043" r="31679" t="16579"/>
          <a:stretch/>
        </p:blipFill>
        <p:spPr>
          <a:xfrm>
            <a:off x="4038043" y="1059207"/>
            <a:ext cx="4525279" cy="403572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41"/>
          <p:cNvSpPr txBox="1"/>
          <p:nvPr/>
        </p:nvSpPr>
        <p:spPr>
          <a:xfrm>
            <a:off x="1422093" y="153966"/>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244" name="Google Shape;244;p41"/>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1.5</a:t>
            </a:r>
            <a:endParaRPr/>
          </a:p>
        </p:txBody>
      </p:sp>
      <p:sp>
        <p:nvSpPr>
          <p:cNvPr id="245" name="Google Shape;245;p41"/>
          <p:cNvSpPr txBox="1"/>
          <p:nvPr/>
        </p:nvSpPr>
        <p:spPr>
          <a:xfrm>
            <a:off x="44950" y="940371"/>
            <a:ext cx="5819895"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ENCUESTA-COORDINADOR </a:t>
            </a:r>
            <a:endParaRPr/>
          </a:p>
        </p:txBody>
      </p:sp>
      <p:sp>
        <p:nvSpPr>
          <p:cNvPr id="246" name="Google Shape;246;p41"/>
          <p:cNvSpPr txBox="1"/>
          <p:nvPr/>
        </p:nvSpPr>
        <p:spPr>
          <a:xfrm>
            <a:off x="954674"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247" name="Google Shape;247;p41"/>
          <p:cNvPicPr preferRelativeResize="0"/>
          <p:nvPr/>
        </p:nvPicPr>
        <p:blipFill rotWithShape="1">
          <a:blip r:embed="rId3">
            <a:alphaModFix/>
          </a:blip>
          <a:srcRect b="12539" l="32847" r="32553" t="15053"/>
          <a:stretch/>
        </p:blipFill>
        <p:spPr>
          <a:xfrm>
            <a:off x="3397297" y="932004"/>
            <a:ext cx="3524110" cy="421149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2"/>
          <p:cNvSpPr txBox="1"/>
          <p:nvPr/>
        </p:nvSpPr>
        <p:spPr>
          <a:xfrm>
            <a:off x="1422093" y="153966"/>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253" name="Google Shape;253;p42"/>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1.5.1</a:t>
            </a:r>
            <a:endParaRPr/>
          </a:p>
        </p:txBody>
      </p:sp>
      <p:sp>
        <p:nvSpPr>
          <p:cNvPr id="254" name="Google Shape;254;p42"/>
          <p:cNvSpPr txBox="1"/>
          <p:nvPr/>
        </p:nvSpPr>
        <p:spPr>
          <a:xfrm>
            <a:off x="0" y="975764"/>
            <a:ext cx="5819895"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ENCUESTA-COORDINADOR </a:t>
            </a:r>
            <a:endParaRPr/>
          </a:p>
        </p:txBody>
      </p:sp>
      <p:sp>
        <p:nvSpPr>
          <p:cNvPr id="255" name="Google Shape;255;p42"/>
          <p:cNvSpPr txBox="1"/>
          <p:nvPr/>
        </p:nvSpPr>
        <p:spPr>
          <a:xfrm>
            <a:off x="954674"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256" name="Google Shape;256;p42"/>
          <p:cNvPicPr preferRelativeResize="0"/>
          <p:nvPr/>
        </p:nvPicPr>
        <p:blipFill rotWithShape="1">
          <a:blip r:embed="rId3">
            <a:alphaModFix/>
          </a:blip>
          <a:srcRect b="8905" l="32920" r="33794" t="16579"/>
          <a:stretch/>
        </p:blipFill>
        <p:spPr>
          <a:xfrm>
            <a:off x="3050224" y="984844"/>
            <a:ext cx="3650925" cy="411846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3"/>
          <p:cNvSpPr txBox="1"/>
          <p:nvPr/>
        </p:nvSpPr>
        <p:spPr>
          <a:xfrm>
            <a:off x="1747397" y="1968765"/>
            <a:ext cx="5591670" cy="11079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3</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4"/>
          <p:cNvSpPr txBox="1"/>
          <p:nvPr/>
        </p:nvSpPr>
        <p:spPr>
          <a:xfrm>
            <a:off x="751336"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3.</a:t>
            </a:r>
            <a:endParaRPr/>
          </a:p>
        </p:txBody>
      </p:sp>
      <p:sp>
        <p:nvSpPr>
          <p:cNvPr id="267" name="Google Shape;267;p44"/>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a:t>
            </a:r>
            <a:endParaRPr/>
          </a:p>
        </p:txBody>
      </p:sp>
      <p:sp>
        <p:nvSpPr>
          <p:cNvPr id="268" name="Google Shape;268;p44"/>
          <p:cNvSpPr txBox="1"/>
          <p:nvPr/>
        </p:nvSpPr>
        <p:spPr>
          <a:xfrm>
            <a:off x="-86540" y="932855"/>
            <a:ext cx="6660876" cy="40010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DIAGRAMAS DE BPMN</a:t>
            </a:r>
            <a:endParaRPr/>
          </a:p>
        </p:txBody>
      </p:sp>
      <p:sp>
        <p:nvSpPr>
          <p:cNvPr id="269" name="Google Shape;269;p44"/>
          <p:cNvSpPr txBox="1"/>
          <p:nvPr/>
        </p:nvSpPr>
        <p:spPr>
          <a:xfrm>
            <a:off x="1134884" y="1627630"/>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5"/>
          <p:cNvSpPr txBox="1"/>
          <p:nvPr/>
        </p:nvSpPr>
        <p:spPr>
          <a:xfrm>
            <a:off x="751336"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3.</a:t>
            </a:r>
            <a:endParaRPr/>
          </a:p>
        </p:txBody>
      </p:sp>
      <p:sp>
        <p:nvSpPr>
          <p:cNvPr id="275" name="Google Shape;275;p45"/>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1.1</a:t>
            </a:r>
            <a:endParaRPr/>
          </a:p>
        </p:txBody>
      </p:sp>
      <p:sp>
        <p:nvSpPr>
          <p:cNvPr id="276" name="Google Shape;276;p45"/>
          <p:cNvSpPr txBox="1"/>
          <p:nvPr/>
        </p:nvSpPr>
        <p:spPr>
          <a:xfrm>
            <a:off x="0" y="1029267"/>
            <a:ext cx="6560760" cy="40010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DIAGRAMAS DE BPMN</a:t>
            </a:r>
            <a:endParaRPr/>
          </a:p>
        </p:txBody>
      </p:sp>
      <p:sp>
        <p:nvSpPr>
          <p:cNvPr id="277" name="Google Shape;277;p45"/>
          <p:cNvSpPr txBox="1"/>
          <p:nvPr/>
        </p:nvSpPr>
        <p:spPr>
          <a:xfrm>
            <a:off x="954674"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6"/>
          <p:cNvSpPr txBox="1"/>
          <p:nvPr/>
        </p:nvSpPr>
        <p:spPr>
          <a:xfrm>
            <a:off x="954674" y="168339"/>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3.</a:t>
            </a:r>
            <a:endParaRPr/>
          </a:p>
        </p:txBody>
      </p:sp>
      <p:sp>
        <p:nvSpPr>
          <p:cNvPr id="283" name="Google Shape;283;p46"/>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1.2 </a:t>
            </a:r>
            <a:endParaRPr/>
          </a:p>
        </p:txBody>
      </p:sp>
      <p:sp>
        <p:nvSpPr>
          <p:cNvPr id="284" name="Google Shape;284;p46"/>
          <p:cNvSpPr txBox="1"/>
          <p:nvPr/>
        </p:nvSpPr>
        <p:spPr>
          <a:xfrm>
            <a:off x="0" y="932124"/>
            <a:ext cx="6587457" cy="40010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DIAGRAMAS DE BPMN</a:t>
            </a:r>
            <a:endParaRPr/>
          </a:p>
        </p:txBody>
      </p:sp>
      <p:sp>
        <p:nvSpPr>
          <p:cNvPr id="285" name="Google Shape;285;p46"/>
          <p:cNvSpPr txBox="1"/>
          <p:nvPr/>
        </p:nvSpPr>
        <p:spPr>
          <a:xfrm>
            <a:off x="640622" y="1278082"/>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7"/>
          <p:cNvSpPr txBox="1"/>
          <p:nvPr/>
        </p:nvSpPr>
        <p:spPr>
          <a:xfrm>
            <a:off x="954674" y="168339"/>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3.</a:t>
            </a:r>
            <a:endParaRPr/>
          </a:p>
        </p:txBody>
      </p:sp>
      <p:sp>
        <p:nvSpPr>
          <p:cNvPr id="291" name="Google Shape;291;p47"/>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1.3 </a:t>
            </a:r>
            <a:endParaRPr/>
          </a:p>
        </p:txBody>
      </p:sp>
      <p:sp>
        <p:nvSpPr>
          <p:cNvPr id="292" name="Google Shape;292;p47"/>
          <p:cNvSpPr txBox="1"/>
          <p:nvPr/>
        </p:nvSpPr>
        <p:spPr>
          <a:xfrm>
            <a:off x="0" y="932124"/>
            <a:ext cx="6587457" cy="40010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DIAGRAMAS DE BPMN</a:t>
            </a:r>
            <a:endParaRPr/>
          </a:p>
        </p:txBody>
      </p:sp>
      <p:sp>
        <p:nvSpPr>
          <p:cNvPr id="293" name="Google Shape;293;p47"/>
          <p:cNvSpPr txBox="1"/>
          <p:nvPr/>
        </p:nvSpPr>
        <p:spPr>
          <a:xfrm>
            <a:off x="954674"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8"/>
          <p:cNvSpPr txBox="1"/>
          <p:nvPr/>
        </p:nvSpPr>
        <p:spPr>
          <a:xfrm>
            <a:off x="954674" y="168339"/>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3.</a:t>
            </a:r>
            <a:endParaRPr/>
          </a:p>
        </p:txBody>
      </p:sp>
      <p:sp>
        <p:nvSpPr>
          <p:cNvPr id="299" name="Google Shape;299;p48"/>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1.4 </a:t>
            </a:r>
            <a:endParaRPr/>
          </a:p>
        </p:txBody>
      </p:sp>
      <p:sp>
        <p:nvSpPr>
          <p:cNvPr id="300" name="Google Shape;300;p48"/>
          <p:cNvSpPr txBox="1"/>
          <p:nvPr/>
        </p:nvSpPr>
        <p:spPr>
          <a:xfrm>
            <a:off x="0" y="932124"/>
            <a:ext cx="6587457" cy="40010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DIAGRAMAS DE BPMN</a:t>
            </a:r>
            <a:endParaRPr/>
          </a:p>
        </p:txBody>
      </p:sp>
      <p:sp>
        <p:nvSpPr>
          <p:cNvPr id="301" name="Google Shape;301;p48"/>
          <p:cNvSpPr txBox="1"/>
          <p:nvPr/>
        </p:nvSpPr>
        <p:spPr>
          <a:xfrm>
            <a:off x="954674"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22"/>
          <p:cNvSpPr txBox="1"/>
          <p:nvPr/>
        </p:nvSpPr>
        <p:spPr>
          <a:xfrm>
            <a:off x="139579" y="495254"/>
            <a:ext cx="6724500" cy="95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E5C5D"/>
              </a:buClr>
              <a:buSzPts val="700"/>
              <a:buFont typeface="Calibri"/>
              <a:buNone/>
            </a:pPr>
            <a:r>
              <a:rPr b="1" i="0" lang="es" sz="2800" u="none" cap="none" strike="noStrike">
                <a:solidFill>
                  <a:srgbClr val="5E5C5D"/>
                </a:solidFill>
                <a:latin typeface="Calibri"/>
                <a:ea typeface="Calibri"/>
                <a:cs typeface="Calibri"/>
                <a:sym typeface="Calibri"/>
              </a:rPr>
              <a:t>O</a:t>
            </a:r>
            <a:r>
              <a:rPr b="1" lang="es" sz="2800">
                <a:solidFill>
                  <a:srgbClr val="5E5C5D"/>
                </a:solidFill>
                <a:latin typeface="Calibri"/>
                <a:ea typeface="Calibri"/>
                <a:cs typeface="Calibri"/>
                <a:sym typeface="Calibri"/>
              </a:rPr>
              <a:t>SMEJCTA</a:t>
            </a:r>
            <a:endParaRPr b="1" sz="2800">
              <a:solidFill>
                <a:srgbClr val="5E5C5D"/>
              </a:solidFill>
              <a:latin typeface="Calibri"/>
              <a:ea typeface="Calibri"/>
              <a:cs typeface="Calibri"/>
              <a:sym typeface="Calibri"/>
            </a:endParaRPr>
          </a:p>
          <a:p>
            <a:pPr indent="0" lvl="0" marL="0" marR="0" rtl="0" algn="ctr">
              <a:lnSpc>
                <a:spcPct val="100000"/>
              </a:lnSpc>
              <a:spcBef>
                <a:spcPts val="0"/>
              </a:spcBef>
              <a:spcAft>
                <a:spcPts val="0"/>
              </a:spcAft>
              <a:buClr>
                <a:srgbClr val="5E5C5D"/>
              </a:buClr>
              <a:buSzPts val="700"/>
              <a:buFont typeface="Calibri"/>
              <a:buNone/>
            </a:pPr>
            <a:r>
              <a:rPr b="1" lang="es" sz="2800">
                <a:solidFill>
                  <a:srgbClr val="5E5C5D"/>
                </a:solidFill>
                <a:latin typeface="Calibri"/>
                <a:ea typeface="Calibri"/>
                <a:cs typeface="Calibri"/>
                <a:sym typeface="Calibri"/>
              </a:rPr>
              <a:t>Orden  sistematizado para el mobiliario educativo de la institución Julio Cesar Turbay Ayala (Proyecto)</a:t>
            </a:r>
            <a:endParaRPr b="1" sz="2800">
              <a:solidFill>
                <a:srgbClr val="5E5C5D"/>
              </a:solidFill>
              <a:latin typeface="Calibri"/>
              <a:ea typeface="Calibri"/>
              <a:cs typeface="Calibri"/>
              <a:sym typeface="Calibri"/>
            </a:endParaRPr>
          </a:p>
        </p:txBody>
      </p:sp>
      <p:sp>
        <p:nvSpPr>
          <p:cNvPr id="83" name="Google Shape;83;p22"/>
          <p:cNvSpPr txBox="1"/>
          <p:nvPr/>
        </p:nvSpPr>
        <p:spPr>
          <a:xfrm>
            <a:off x="300137" y="2571761"/>
            <a:ext cx="5778900" cy="1060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9220"/>
              </a:buClr>
              <a:buSzPts val="450"/>
              <a:buFont typeface="Calibri"/>
              <a:buNone/>
            </a:pPr>
            <a:r>
              <a:rPr b="1" i="0" lang="es" sz="1800" u="none" cap="none" strike="noStrike">
                <a:solidFill>
                  <a:srgbClr val="FF9220"/>
                </a:solidFill>
                <a:latin typeface="Calibri"/>
                <a:ea typeface="Calibri"/>
                <a:cs typeface="Calibri"/>
                <a:sym typeface="Calibri"/>
              </a:rPr>
              <a:t>Es un sistema orientado a la Web, </a:t>
            </a:r>
            <a:endParaRPr/>
          </a:p>
          <a:p>
            <a:pPr indent="0" lvl="0" marL="0" marR="0" rtl="0" algn="ctr">
              <a:lnSpc>
                <a:spcPct val="100000"/>
              </a:lnSpc>
              <a:spcBef>
                <a:spcPts val="0"/>
              </a:spcBef>
              <a:spcAft>
                <a:spcPts val="0"/>
              </a:spcAft>
              <a:buClr>
                <a:srgbClr val="FF9220"/>
              </a:buClr>
              <a:buSzPts val="450"/>
              <a:buFont typeface="Calibri"/>
              <a:buNone/>
            </a:pPr>
            <a:r>
              <a:rPr b="1" i="0" lang="es" sz="1800" u="none" cap="none" strike="noStrike">
                <a:solidFill>
                  <a:srgbClr val="FF9220"/>
                </a:solidFill>
                <a:latin typeface="Calibri"/>
                <a:ea typeface="Calibri"/>
                <a:cs typeface="Calibri"/>
                <a:sym typeface="Calibri"/>
              </a:rPr>
              <a:t>el cual busca innovar y a su vez transformar, </a:t>
            </a:r>
            <a:endParaRPr/>
          </a:p>
          <a:p>
            <a:pPr indent="0" lvl="0" marL="0" marR="0" rtl="0" algn="ctr">
              <a:lnSpc>
                <a:spcPct val="100000"/>
              </a:lnSpc>
              <a:spcBef>
                <a:spcPts val="0"/>
              </a:spcBef>
              <a:spcAft>
                <a:spcPts val="0"/>
              </a:spcAft>
              <a:buClr>
                <a:srgbClr val="FF9220"/>
              </a:buClr>
              <a:buSzPts val="450"/>
              <a:buFont typeface="Calibri"/>
              <a:buNone/>
            </a:pPr>
            <a:r>
              <a:rPr b="1" i="0" lang="es" sz="1800" u="none" cap="none" strike="noStrike">
                <a:solidFill>
                  <a:srgbClr val="FF9220"/>
                </a:solidFill>
                <a:latin typeface="Calibri"/>
                <a:ea typeface="Calibri"/>
                <a:cs typeface="Calibri"/>
                <a:sym typeface="Calibri"/>
              </a:rPr>
              <a:t>las fallas que se pueden presentar </a:t>
            </a:r>
            <a:endParaRPr/>
          </a:p>
          <a:p>
            <a:pPr indent="0" lvl="0" marL="0" marR="0" rtl="0" algn="ctr">
              <a:lnSpc>
                <a:spcPct val="100000"/>
              </a:lnSpc>
              <a:spcBef>
                <a:spcPts val="0"/>
              </a:spcBef>
              <a:spcAft>
                <a:spcPts val="0"/>
              </a:spcAft>
              <a:buClr>
                <a:srgbClr val="FF9220"/>
              </a:buClr>
              <a:buSzPts val="450"/>
              <a:buFont typeface="Calibri"/>
              <a:buNone/>
            </a:pPr>
            <a:r>
              <a:rPr b="1" i="0" lang="es" sz="1800" u="none" cap="none" strike="noStrike">
                <a:solidFill>
                  <a:srgbClr val="FF9220"/>
                </a:solidFill>
                <a:latin typeface="Calibri"/>
                <a:ea typeface="Calibri"/>
                <a:cs typeface="Calibri"/>
                <a:sym typeface="Calibri"/>
              </a:rPr>
              <a:t>en una institución </a:t>
            </a:r>
            <a:r>
              <a:rPr b="1" lang="es" sz="1800">
                <a:solidFill>
                  <a:srgbClr val="FF9220"/>
                </a:solidFill>
                <a:latin typeface="Calibri"/>
                <a:ea typeface="Calibri"/>
                <a:cs typeface="Calibri"/>
                <a:sym typeface="Calibri"/>
              </a:rPr>
              <a:t>pública</a:t>
            </a:r>
            <a:r>
              <a:rPr b="1" i="0" lang="es" sz="1800" u="none" cap="none" strike="noStrike">
                <a:solidFill>
                  <a:srgbClr val="FF9220"/>
                </a:solidFill>
                <a:latin typeface="Calibri"/>
                <a:ea typeface="Calibri"/>
                <a:cs typeface="Calibri"/>
                <a:sym typeface="Calibri"/>
              </a:rPr>
              <a:t> y/o privada, </a:t>
            </a:r>
            <a:endParaRPr/>
          </a:p>
          <a:p>
            <a:pPr indent="0" lvl="0" marL="0" marR="0" rtl="0" algn="ctr">
              <a:lnSpc>
                <a:spcPct val="100000"/>
              </a:lnSpc>
              <a:spcBef>
                <a:spcPts val="0"/>
              </a:spcBef>
              <a:spcAft>
                <a:spcPts val="0"/>
              </a:spcAft>
              <a:buClr>
                <a:srgbClr val="FF9220"/>
              </a:buClr>
              <a:buSzPts val="450"/>
              <a:buFont typeface="Calibri"/>
              <a:buNone/>
            </a:pPr>
            <a:r>
              <a:rPr b="1" i="0" lang="es" sz="1800" u="none" cap="none" strike="noStrike">
                <a:solidFill>
                  <a:srgbClr val="FF9220"/>
                </a:solidFill>
                <a:latin typeface="Calibri"/>
                <a:ea typeface="Calibri"/>
                <a:cs typeface="Calibri"/>
                <a:sym typeface="Calibri"/>
              </a:rPr>
              <a:t>relacionadas con el inventario.</a:t>
            </a:r>
            <a:endParaRPr/>
          </a:p>
        </p:txBody>
      </p:sp>
      <p:pic>
        <p:nvPicPr>
          <p:cNvPr id="84" name="Google Shape;84;p22"/>
          <p:cNvPicPr preferRelativeResize="0"/>
          <p:nvPr/>
        </p:nvPicPr>
        <p:blipFill>
          <a:blip r:embed="rId3">
            <a:alphaModFix/>
          </a:blip>
          <a:stretch>
            <a:fillRect/>
          </a:stretch>
        </p:blipFill>
        <p:spPr>
          <a:xfrm>
            <a:off x="300125" y="3445048"/>
            <a:ext cx="228600" cy="104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9"/>
          <p:cNvSpPr txBox="1"/>
          <p:nvPr/>
        </p:nvSpPr>
        <p:spPr>
          <a:xfrm>
            <a:off x="954674" y="168339"/>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3.</a:t>
            </a:r>
            <a:endParaRPr/>
          </a:p>
        </p:txBody>
      </p:sp>
      <p:sp>
        <p:nvSpPr>
          <p:cNvPr id="307" name="Google Shape;307;p49"/>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1.5 </a:t>
            </a:r>
            <a:endParaRPr/>
          </a:p>
        </p:txBody>
      </p:sp>
      <p:sp>
        <p:nvSpPr>
          <p:cNvPr id="308" name="Google Shape;308;p49"/>
          <p:cNvSpPr txBox="1"/>
          <p:nvPr/>
        </p:nvSpPr>
        <p:spPr>
          <a:xfrm>
            <a:off x="0" y="932124"/>
            <a:ext cx="6587457" cy="40010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DIAGRAMAS DE BPMN</a:t>
            </a:r>
            <a:endParaRPr/>
          </a:p>
        </p:txBody>
      </p:sp>
      <p:sp>
        <p:nvSpPr>
          <p:cNvPr id="309" name="Google Shape;309;p49"/>
          <p:cNvSpPr txBox="1"/>
          <p:nvPr/>
        </p:nvSpPr>
        <p:spPr>
          <a:xfrm>
            <a:off x="954674"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50"/>
          <p:cNvSpPr txBox="1"/>
          <p:nvPr/>
        </p:nvSpPr>
        <p:spPr>
          <a:xfrm>
            <a:off x="954674" y="168339"/>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3.</a:t>
            </a:r>
            <a:endParaRPr/>
          </a:p>
        </p:txBody>
      </p:sp>
      <p:sp>
        <p:nvSpPr>
          <p:cNvPr id="315" name="Google Shape;315;p50"/>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1.6 </a:t>
            </a:r>
            <a:endParaRPr/>
          </a:p>
        </p:txBody>
      </p:sp>
      <p:sp>
        <p:nvSpPr>
          <p:cNvPr id="316" name="Google Shape;316;p50"/>
          <p:cNvSpPr txBox="1"/>
          <p:nvPr/>
        </p:nvSpPr>
        <p:spPr>
          <a:xfrm>
            <a:off x="0" y="932124"/>
            <a:ext cx="6587457" cy="40010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DIAGRAMAS DE BPMN</a:t>
            </a:r>
            <a:endParaRPr/>
          </a:p>
        </p:txBody>
      </p:sp>
      <p:sp>
        <p:nvSpPr>
          <p:cNvPr id="317" name="Google Shape;317;p50"/>
          <p:cNvSpPr txBox="1"/>
          <p:nvPr/>
        </p:nvSpPr>
        <p:spPr>
          <a:xfrm>
            <a:off x="954674"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51"/>
          <p:cNvSpPr txBox="1"/>
          <p:nvPr/>
        </p:nvSpPr>
        <p:spPr>
          <a:xfrm>
            <a:off x="1747397" y="1968765"/>
            <a:ext cx="5591670" cy="11079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4.</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2"/>
          <p:cNvSpPr txBox="1"/>
          <p:nvPr/>
        </p:nvSpPr>
        <p:spPr>
          <a:xfrm>
            <a:off x="751336"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328" name="Google Shape;328;p52"/>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a:t>
            </a:r>
            <a:endParaRPr/>
          </a:p>
        </p:txBody>
      </p:sp>
      <p:sp>
        <p:nvSpPr>
          <p:cNvPr id="329" name="Google Shape;329;p52"/>
          <p:cNvSpPr txBox="1"/>
          <p:nvPr/>
        </p:nvSpPr>
        <p:spPr>
          <a:xfrm>
            <a:off x="487761" y="1250974"/>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330" name="Google Shape;330;p52"/>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331" name="Google Shape;331;p52"/>
          <p:cNvPicPr preferRelativeResize="0"/>
          <p:nvPr/>
        </p:nvPicPr>
        <p:blipFill rotWithShape="1">
          <a:blip r:embed="rId3">
            <a:alphaModFix/>
          </a:blip>
          <a:srcRect b="53933" l="42847" r="33824" t="18338"/>
          <a:stretch/>
        </p:blipFill>
        <p:spPr>
          <a:xfrm>
            <a:off x="82817" y="1583943"/>
            <a:ext cx="4041995" cy="3414670"/>
          </a:xfrm>
          <a:prstGeom prst="rect">
            <a:avLst/>
          </a:prstGeom>
          <a:noFill/>
          <a:ln>
            <a:noFill/>
          </a:ln>
        </p:spPr>
      </p:pic>
      <p:pic>
        <p:nvPicPr>
          <p:cNvPr id="332" name="Google Shape;332;p52"/>
          <p:cNvPicPr preferRelativeResize="0"/>
          <p:nvPr/>
        </p:nvPicPr>
        <p:blipFill rotWithShape="1">
          <a:blip r:embed="rId4">
            <a:alphaModFix/>
          </a:blip>
          <a:srcRect b="17210" l="46934" r="29415" t="54242"/>
          <a:stretch/>
        </p:blipFill>
        <p:spPr>
          <a:xfrm>
            <a:off x="4311696" y="1583943"/>
            <a:ext cx="4459570" cy="302810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3"/>
          <p:cNvSpPr txBox="1"/>
          <p:nvPr/>
        </p:nvSpPr>
        <p:spPr>
          <a:xfrm>
            <a:off x="958244"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338" name="Google Shape;338;p53"/>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1.1</a:t>
            </a:r>
            <a:endParaRPr/>
          </a:p>
        </p:txBody>
      </p:sp>
      <p:sp>
        <p:nvSpPr>
          <p:cNvPr id="339" name="Google Shape;339;p53"/>
          <p:cNvSpPr txBox="1"/>
          <p:nvPr/>
        </p:nvSpPr>
        <p:spPr>
          <a:xfrm>
            <a:off x="-86242"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340" name="Google Shape;340;p53"/>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341" name="Google Shape;341;p53"/>
          <p:cNvPicPr preferRelativeResize="0"/>
          <p:nvPr/>
        </p:nvPicPr>
        <p:blipFill rotWithShape="1">
          <a:blip r:embed="rId3">
            <a:alphaModFix/>
          </a:blip>
          <a:srcRect b="48635" l="29377" r="35657" t="25321"/>
          <a:stretch/>
        </p:blipFill>
        <p:spPr>
          <a:xfrm>
            <a:off x="0" y="1287725"/>
            <a:ext cx="9080674" cy="3804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54"/>
          <p:cNvSpPr txBox="1"/>
          <p:nvPr/>
        </p:nvSpPr>
        <p:spPr>
          <a:xfrm>
            <a:off x="894079" y="224386"/>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347" name="Google Shape;347;p54"/>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1.2</a:t>
            </a:r>
            <a:endParaRPr/>
          </a:p>
        </p:txBody>
      </p:sp>
      <p:sp>
        <p:nvSpPr>
          <p:cNvPr id="348" name="Google Shape;348;p54"/>
          <p:cNvSpPr txBox="1"/>
          <p:nvPr/>
        </p:nvSpPr>
        <p:spPr>
          <a:xfrm>
            <a:off x="-86242"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349" name="Google Shape;349;p54"/>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350" name="Google Shape;350;p54"/>
          <p:cNvPicPr preferRelativeResize="0"/>
          <p:nvPr/>
        </p:nvPicPr>
        <p:blipFill rotWithShape="1">
          <a:blip r:embed="rId3">
            <a:alphaModFix/>
          </a:blip>
          <a:srcRect b="25514" l="40803" r="24233" t="45937"/>
          <a:stretch/>
        </p:blipFill>
        <p:spPr>
          <a:xfrm>
            <a:off x="397776" y="1321472"/>
            <a:ext cx="7658287" cy="35173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5"/>
          <p:cNvSpPr txBox="1"/>
          <p:nvPr/>
        </p:nvSpPr>
        <p:spPr>
          <a:xfrm>
            <a:off x="978268"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356" name="Google Shape;356;p55"/>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1.3</a:t>
            </a:r>
            <a:endParaRPr/>
          </a:p>
        </p:txBody>
      </p:sp>
      <p:sp>
        <p:nvSpPr>
          <p:cNvPr id="357" name="Google Shape;357;p55"/>
          <p:cNvSpPr txBox="1"/>
          <p:nvPr/>
        </p:nvSpPr>
        <p:spPr>
          <a:xfrm>
            <a:off x="-86242"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358" name="Google Shape;358;p55"/>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359" name="Google Shape;359;p55"/>
          <p:cNvPicPr preferRelativeResize="0"/>
          <p:nvPr/>
        </p:nvPicPr>
        <p:blipFill rotWithShape="1">
          <a:blip r:embed="rId3">
            <a:alphaModFix/>
          </a:blip>
          <a:srcRect b="57437" l="39926" r="23723" t="16580"/>
          <a:stretch/>
        </p:blipFill>
        <p:spPr>
          <a:xfrm>
            <a:off x="227852" y="1651083"/>
            <a:ext cx="7631682" cy="306850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6"/>
          <p:cNvSpPr txBox="1"/>
          <p:nvPr/>
        </p:nvSpPr>
        <p:spPr>
          <a:xfrm>
            <a:off x="958244" y="184652"/>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365" name="Google Shape;365;p56"/>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1.4</a:t>
            </a:r>
            <a:endParaRPr/>
          </a:p>
        </p:txBody>
      </p:sp>
      <p:sp>
        <p:nvSpPr>
          <p:cNvPr id="366" name="Google Shape;366;p56"/>
          <p:cNvSpPr txBox="1"/>
          <p:nvPr/>
        </p:nvSpPr>
        <p:spPr>
          <a:xfrm>
            <a:off x="-86242"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367" name="Google Shape;367;p56"/>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368" name="Google Shape;368;p56"/>
          <p:cNvPicPr preferRelativeResize="0"/>
          <p:nvPr/>
        </p:nvPicPr>
        <p:blipFill rotWithShape="1">
          <a:blip r:embed="rId3">
            <a:alphaModFix/>
          </a:blip>
          <a:srcRect b="31614" l="40803" r="24088" t="44769"/>
          <a:stretch/>
        </p:blipFill>
        <p:spPr>
          <a:xfrm>
            <a:off x="487761" y="1626819"/>
            <a:ext cx="7870661" cy="297808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7"/>
          <p:cNvSpPr txBox="1"/>
          <p:nvPr/>
        </p:nvSpPr>
        <p:spPr>
          <a:xfrm>
            <a:off x="938983" y="167492"/>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374" name="Google Shape;374;p57"/>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1.5</a:t>
            </a:r>
            <a:endParaRPr/>
          </a:p>
        </p:txBody>
      </p:sp>
      <p:sp>
        <p:nvSpPr>
          <p:cNvPr id="375" name="Google Shape;375;p57"/>
          <p:cNvSpPr txBox="1"/>
          <p:nvPr/>
        </p:nvSpPr>
        <p:spPr>
          <a:xfrm>
            <a:off x="-86242"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376" name="Google Shape;376;p57"/>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377" name="Google Shape;377;p57"/>
          <p:cNvPicPr preferRelativeResize="0"/>
          <p:nvPr/>
        </p:nvPicPr>
        <p:blipFill rotWithShape="1">
          <a:blip r:embed="rId3">
            <a:alphaModFix/>
          </a:blip>
          <a:srcRect b="5141" l="40729" r="24087" t="68905"/>
          <a:stretch/>
        </p:blipFill>
        <p:spPr>
          <a:xfrm>
            <a:off x="106791" y="1388515"/>
            <a:ext cx="8143130" cy="337889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8"/>
          <p:cNvSpPr txBox="1"/>
          <p:nvPr/>
        </p:nvSpPr>
        <p:spPr>
          <a:xfrm>
            <a:off x="998291" y="183131"/>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383" name="Google Shape;383;p58"/>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1.6</a:t>
            </a:r>
            <a:endParaRPr/>
          </a:p>
        </p:txBody>
      </p:sp>
      <p:sp>
        <p:nvSpPr>
          <p:cNvPr id="384" name="Google Shape;384;p58"/>
          <p:cNvSpPr txBox="1"/>
          <p:nvPr/>
        </p:nvSpPr>
        <p:spPr>
          <a:xfrm>
            <a:off x="-86242"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385" name="Google Shape;385;p58"/>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386" name="Google Shape;386;p58"/>
          <p:cNvPicPr preferRelativeResize="0"/>
          <p:nvPr/>
        </p:nvPicPr>
        <p:blipFill rotWithShape="1">
          <a:blip r:embed="rId3">
            <a:alphaModFix/>
          </a:blip>
          <a:srcRect b="47574" l="40656" r="23917" t="16579"/>
          <a:stretch/>
        </p:blipFill>
        <p:spPr>
          <a:xfrm>
            <a:off x="660771" y="1286611"/>
            <a:ext cx="7407469" cy="360506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23"/>
          <p:cNvSpPr txBox="1"/>
          <p:nvPr/>
        </p:nvSpPr>
        <p:spPr>
          <a:xfrm>
            <a:off x="1716095" y="1968677"/>
            <a:ext cx="5591670" cy="11079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9"/>
          <p:cNvSpPr txBox="1"/>
          <p:nvPr/>
        </p:nvSpPr>
        <p:spPr>
          <a:xfrm>
            <a:off x="1011640"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392" name="Google Shape;392;p59"/>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1.7</a:t>
            </a:r>
            <a:endParaRPr/>
          </a:p>
        </p:txBody>
      </p:sp>
      <p:sp>
        <p:nvSpPr>
          <p:cNvPr id="393" name="Google Shape;393;p59"/>
          <p:cNvSpPr txBox="1"/>
          <p:nvPr/>
        </p:nvSpPr>
        <p:spPr>
          <a:xfrm>
            <a:off x="-86242"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394" name="Google Shape;394;p59"/>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395" name="Google Shape;395;p59"/>
          <p:cNvPicPr preferRelativeResize="0"/>
          <p:nvPr/>
        </p:nvPicPr>
        <p:blipFill rotWithShape="1">
          <a:blip r:embed="rId3">
            <a:alphaModFix/>
          </a:blip>
          <a:srcRect b="52636" l="40658" r="24086" t="19075"/>
          <a:stretch/>
        </p:blipFill>
        <p:spPr>
          <a:xfrm>
            <a:off x="961120" y="1596933"/>
            <a:ext cx="7054898" cy="31841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60"/>
          <p:cNvSpPr txBox="1"/>
          <p:nvPr/>
        </p:nvSpPr>
        <p:spPr>
          <a:xfrm>
            <a:off x="971593"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401" name="Google Shape;401;p60"/>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1.8</a:t>
            </a:r>
            <a:endParaRPr/>
          </a:p>
        </p:txBody>
      </p:sp>
      <p:sp>
        <p:nvSpPr>
          <p:cNvPr id="402" name="Google Shape;402;p60"/>
          <p:cNvSpPr txBox="1"/>
          <p:nvPr/>
        </p:nvSpPr>
        <p:spPr>
          <a:xfrm>
            <a:off x="-86242"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403" name="Google Shape;403;p60"/>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404" name="Google Shape;404;p60"/>
          <p:cNvPicPr preferRelativeResize="0"/>
          <p:nvPr/>
        </p:nvPicPr>
        <p:blipFill rotWithShape="1">
          <a:blip r:embed="rId3">
            <a:alphaModFix/>
          </a:blip>
          <a:srcRect b="27372" l="28936" r="35317" t="33563"/>
          <a:stretch/>
        </p:blipFill>
        <p:spPr>
          <a:xfrm>
            <a:off x="1323025" y="1436225"/>
            <a:ext cx="5961859" cy="36648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61"/>
          <p:cNvSpPr txBox="1"/>
          <p:nvPr/>
        </p:nvSpPr>
        <p:spPr>
          <a:xfrm>
            <a:off x="894079" y="161680"/>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410" name="Google Shape;410;p61"/>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1.9</a:t>
            </a:r>
            <a:endParaRPr/>
          </a:p>
        </p:txBody>
      </p:sp>
      <p:sp>
        <p:nvSpPr>
          <p:cNvPr id="411" name="Google Shape;411;p61"/>
          <p:cNvSpPr txBox="1"/>
          <p:nvPr/>
        </p:nvSpPr>
        <p:spPr>
          <a:xfrm>
            <a:off x="-86242"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412" name="Google Shape;412;p61"/>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413" name="Google Shape;413;p61"/>
          <p:cNvPicPr preferRelativeResize="0"/>
          <p:nvPr/>
        </p:nvPicPr>
        <p:blipFill rotWithShape="1">
          <a:blip r:embed="rId3">
            <a:alphaModFix/>
          </a:blip>
          <a:srcRect b="42383" l="40876" r="24161" t="22060"/>
          <a:stretch/>
        </p:blipFill>
        <p:spPr>
          <a:xfrm>
            <a:off x="1081262" y="1343304"/>
            <a:ext cx="5993658" cy="342852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62"/>
          <p:cNvSpPr txBox="1"/>
          <p:nvPr/>
        </p:nvSpPr>
        <p:spPr>
          <a:xfrm>
            <a:off x="751336"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419" name="Google Shape;419;p62"/>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2.</a:t>
            </a:r>
            <a:endParaRPr/>
          </a:p>
        </p:txBody>
      </p:sp>
      <p:sp>
        <p:nvSpPr>
          <p:cNvPr id="420" name="Google Shape;420;p62"/>
          <p:cNvSpPr txBox="1"/>
          <p:nvPr/>
        </p:nvSpPr>
        <p:spPr>
          <a:xfrm>
            <a:off x="-86242"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421" name="Google Shape;421;p62"/>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422" name="Google Shape;422;p62"/>
          <p:cNvPicPr preferRelativeResize="0"/>
          <p:nvPr/>
        </p:nvPicPr>
        <p:blipFill rotWithShape="1">
          <a:blip r:embed="rId3">
            <a:alphaModFix/>
          </a:blip>
          <a:srcRect b="44720" l="40437" r="24136" t="14014"/>
          <a:stretch/>
        </p:blipFill>
        <p:spPr>
          <a:xfrm>
            <a:off x="487760" y="1254796"/>
            <a:ext cx="7762160" cy="381307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63"/>
          <p:cNvSpPr txBox="1"/>
          <p:nvPr/>
        </p:nvSpPr>
        <p:spPr>
          <a:xfrm>
            <a:off x="751336"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428" name="Google Shape;428;p63"/>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2.1</a:t>
            </a:r>
            <a:endParaRPr/>
          </a:p>
        </p:txBody>
      </p:sp>
      <p:sp>
        <p:nvSpPr>
          <p:cNvPr id="429" name="Google Shape;429;p63"/>
          <p:cNvSpPr txBox="1"/>
          <p:nvPr/>
        </p:nvSpPr>
        <p:spPr>
          <a:xfrm>
            <a:off x="-86242"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REQUERTIMIENTOS FUNCIONALES Y NO FUNCIONALES (IEEE830)</a:t>
            </a:r>
            <a:endParaRPr/>
          </a:p>
        </p:txBody>
      </p:sp>
      <p:sp>
        <p:nvSpPr>
          <p:cNvPr id="430" name="Google Shape;430;p63"/>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431" name="Google Shape;431;p63"/>
          <p:cNvPicPr preferRelativeResize="0"/>
          <p:nvPr/>
        </p:nvPicPr>
        <p:blipFill rotWithShape="1">
          <a:blip r:embed="rId3">
            <a:alphaModFix/>
          </a:blip>
          <a:srcRect b="29538" l="40292" r="24014" t="38021"/>
          <a:stretch/>
        </p:blipFill>
        <p:spPr>
          <a:xfrm>
            <a:off x="113466" y="1268147"/>
            <a:ext cx="7275153" cy="371940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64"/>
          <p:cNvSpPr txBox="1"/>
          <p:nvPr/>
        </p:nvSpPr>
        <p:spPr>
          <a:xfrm>
            <a:off x="1747397" y="1968765"/>
            <a:ext cx="5591670" cy="11079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5.</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65"/>
          <p:cNvSpPr txBox="1"/>
          <p:nvPr/>
        </p:nvSpPr>
        <p:spPr>
          <a:xfrm>
            <a:off x="751336"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5.</a:t>
            </a:r>
            <a:endParaRPr/>
          </a:p>
        </p:txBody>
      </p:sp>
      <p:sp>
        <p:nvSpPr>
          <p:cNvPr id="442" name="Google Shape;442;p65"/>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a:t>
            </a:r>
            <a:endParaRPr/>
          </a:p>
        </p:txBody>
      </p:sp>
      <p:sp>
        <p:nvSpPr>
          <p:cNvPr id="443" name="Google Shape;443;p65"/>
          <p:cNvSpPr txBox="1"/>
          <p:nvPr/>
        </p:nvSpPr>
        <p:spPr>
          <a:xfrm>
            <a:off x="286974" y="606993"/>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a:t>
            </a:r>
            <a:endParaRPr/>
          </a:p>
        </p:txBody>
      </p:sp>
      <p:sp>
        <p:nvSpPr>
          <p:cNvPr id="444" name="Google Shape;444;p65"/>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445" name="Google Shape;445;p65"/>
          <p:cNvPicPr preferRelativeResize="0"/>
          <p:nvPr/>
        </p:nvPicPr>
        <p:blipFill>
          <a:blip r:embed="rId3">
            <a:alphaModFix/>
          </a:blip>
          <a:stretch>
            <a:fillRect/>
          </a:stretch>
        </p:blipFill>
        <p:spPr>
          <a:xfrm>
            <a:off x="53725" y="1007100"/>
            <a:ext cx="9011201" cy="41363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6"/>
          <p:cNvSpPr txBox="1"/>
          <p:nvPr/>
        </p:nvSpPr>
        <p:spPr>
          <a:xfrm>
            <a:off x="1747397" y="1968765"/>
            <a:ext cx="5591670" cy="11079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6.</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67"/>
          <p:cNvSpPr txBox="1"/>
          <p:nvPr/>
        </p:nvSpPr>
        <p:spPr>
          <a:xfrm>
            <a:off x="894079" y="196504"/>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456" name="Google Shape;456;p67"/>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1.1</a:t>
            </a:r>
            <a:endParaRPr/>
          </a:p>
        </p:txBody>
      </p:sp>
      <p:sp>
        <p:nvSpPr>
          <p:cNvPr id="457" name="Google Shape;457;p67"/>
          <p:cNvSpPr txBox="1"/>
          <p:nvPr/>
        </p:nvSpPr>
        <p:spPr>
          <a:xfrm>
            <a:off x="135000" y="563989"/>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458" name="Google Shape;458;p67"/>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68"/>
          <p:cNvSpPr txBox="1"/>
          <p:nvPr/>
        </p:nvSpPr>
        <p:spPr>
          <a:xfrm>
            <a:off x="966081" y="18911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464" name="Google Shape;464;p68"/>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1.2</a:t>
            </a:r>
            <a:endParaRPr/>
          </a:p>
        </p:txBody>
      </p:sp>
      <p:sp>
        <p:nvSpPr>
          <p:cNvPr id="465" name="Google Shape;465;p68"/>
          <p:cNvSpPr txBox="1"/>
          <p:nvPr/>
        </p:nvSpPr>
        <p:spPr>
          <a:xfrm>
            <a:off x="0" y="606139"/>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466" name="Google Shape;466;p68"/>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24"/>
          <p:cNvSpPr txBox="1"/>
          <p:nvPr/>
        </p:nvSpPr>
        <p:spPr>
          <a:xfrm>
            <a:off x="954675" y="213752"/>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1.</a:t>
            </a:r>
            <a:endParaRPr/>
          </a:p>
        </p:txBody>
      </p:sp>
      <p:sp>
        <p:nvSpPr>
          <p:cNvPr id="95" name="Google Shape;95;p24"/>
          <p:cNvSpPr txBox="1"/>
          <p:nvPr/>
        </p:nvSpPr>
        <p:spPr>
          <a:xfrm>
            <a:off x="227852" y="144887"/>
            <a:ext cx="726823"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a:t>
            </a:r>
            <a:endParaRPr/>
          </a:p>
        </p:txBody>
      </p:sp>
      <p:sp>
        <p:nvSpPr>
          <p:cNvPr id="96" name="Google Shape;96;p24"/>
          <p:cNvSpPr txBox="1"/>
          <p:nvPr/>
        </p:nvSpPr>
        <p:spPr>
          <a:xfrm>
            <a:off x="954675" y="1227521"/>
            <a:ext cx="2591261"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OBJETIVO GENERAL.</a:t>
            </a:r>
            <a:endParaRPr/>
          </a:p>
        </p:txBody>
      </p:sp>
      <p:sp>
        <p:nvSpPr>
          <p:cNvPr id="97" name="Google Shape;97;p24"/>
          <p:cNvSpPr txBox="1"/>
          <p:nvPr/>
        </p:nvSpPr>
        <p:spPr>
          <a:xfrm>
            <a:off x="954675" y="1933513"/>
            <a:ext cx="6694481" cy="11695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450"/>
              <a:buFont typeface="Calibri"/>
              <a:buNone/>
            </a:pPr>
            <a:r>
              <a:rPr b="0" i="0" lang="es" sz="1800" u="none" cap="none" strike="noStrike">
                <a:solidFill>
                  <a:srgbClr val="5E5C5D"/>
                </a:solidFill>
                <a:latin typeface="Calibri"/>
                <a:ea typeface="Calibri"/>
                <a:cs typeface="Calibri"/>
                <a:sym typeface="Calibri"/>
              </a:rPr>
              <a:t>Implementar un sistema de información orientado a la web, para la administración del mobiliario asignado a la institución educativa Julio Cesar Turbay Ayala.</a:t>
            </a:r>
            <a:endParaRPr b="0" i="0" sz="1800" u="none" cap="none" strike="noStrike">
              <a:solidFill>
                <a:srgbClr val="5E5C5D"/>
              </a:solidFill>
              <a:latin typeface="Calibri"/>
              <a:ea typeface="Calibri"/>
              <a:cs typeface="Calibri"/>
              <a:sym typeface="Calibri"/>
            </a:endParaRPr>
          </a:p>
        </p:txBody>
      </p:sp>
      <p:pic>
        <p:nvPicPr>
          <p:cNvPr id="98" name="Google Shape;98;p24"/>
          <p:cNvPicPr preferRelativeResize="0"/>
          <p:nvPr/>
        </p:nvPicPr>
        <p:blipFill rotWithShape="1">
          <a:blip r:embed="rId3">
            <a:alphaModFix/>
          </a:blip>
          <a:srcRect b="0" l="0" r="0" t="0"/>
          <a:stretch/>
        </p:blipFill>
        <p:spPr>
          <a:xfrm>
            <a:off x="1101720" y="1963366"/>
            <a:ext cx="265429" cy="4190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69"/>
          <p:cNvSpPr txBox="1"/>
          <p:nvPr/>
        </p:nvSpPr>
        <p:spPr>
          <a:xfrm>
            <a:off x="1090772" y="197623"/>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472" name="Google Shape;472;p69"/>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1.3</a:t>
            </a:r>
            <a:endParaRPr/>
          </a:p>
        </p:txBody>
      </p:sp>
      <p:sp>
        <p:nvSpPr>
          <p:cNvPr id="473" name="Google Shape;473;p69"/>
          <p:cNvSpPr txBox="1"/>
          <p:nvPr/>
        </p:nvSpPr>
        <p:spPr>
          <a:xfrm>
            <a:off x="0" y="597714"/>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474" name="Google Shape;474;p69"/>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70"/>
          <p:cNvSpPr txBox="1"/>
          <p:nvPr/>
        </p:nvSpPr>
        <p:spPr>
          <a:xfrm>
            <a:off x="1104627" y="198645"/>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480" name="Google Shape;480;p70"/>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1.4</a:t>
            </a:r>
            <a:endParaRPr/>
          </a:p>
        </p:txBody>
      </p:sp>
      <p:sp>
        <p:nvSpPr>
          <p:cNvPr id="481" name="Google Shape;481;p70"/>
          <p:cNvSpPr txBox="1"/>
          <p:nvPr/>
        </p:nvSpPr>
        <p:spPr>
          <a:xfrm>
            <a:off x="0" y="597714"/>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71"/>
          <p:cNvSpPr txBox="1"/>
          <p:nvPr/>
        </p:nvSpPr>
        <p:spPr>
          <a:xfrm>
            <a:off x="1502672"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487" name="Google Shape;487;p71"/>
          <p:cNvSpPr txBox="1"/>
          <p:nvPr/>
        </p:nvSpPr>
        <p:spPr>
          <a:xfrm>
            <a:off x="227852" y="190098"/>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1.5</a:t>
            </a:r>
            <a:endParaRPr/>
          </a:p>
        </p:txBody>
      </p:sp>
      <p:sp>
        <p:nvSpPr>
          <p:cNvPr id="488" name="Google Shape;488;p71"/>
          <p:cNvSpPr txBox="1"/>
          <p:nvPr/>
        </p:nvSpPr>
        <p:spPr>
          <a:xfrm>
            <a:off x="42150" y="594433"/>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489" name="Google Shape;489;p71"/>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72"/>
          <p:cNvSpPr txBox="1"/>
          <p:nvPr/>
        </p:nvSpPr>
        <p:spPr>
          <a:xfrm>
            <a:off x="1173900" y="198645"/>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495" name="Google Shape;495;p72"/>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1.6</a:t>
            </a:r>
            <a:endParaRPr/>
          </a:p>
        </p:txBody>
      </p:sp>
      <p:sp>
        <p:nvSpPr>
          <p:cNvPr id="496" name="Google Shape;496;p72"/>
          <p:cNvSpPr txBox="1"/>
          <p:nvPr/>
        </p:nvSpPr>
        <p:spPr>
          <a:xfrm>
            <a:off x="0" y="614589"/>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497" name="Google Shape;497;p72"/>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73"/>
          <p:cNvSpPr txBox="1"/>
          <p:nvPr/>
        </p:nvSpPr>
        <p:spPr>
          <a:xfrm>
            <a:off x="966081" y="172836"/>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503" name="Google Shape;503;p73"/>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1.7</a:t>
            </a:r>
            <a:endParaRPr/>
          </a:p>
        </p:txBody>
      </p:sp>
      <p:sp>
        <p:nvSpPr>
          <p:cNvPr id="504" name="Google Shape;504;p73"/>
          <p:cNvSpPr txBox="1"/>
          <p:nvPr/>
        </p:nvSpPr>
        <p:spPr>
          <a:xfrm>
            <a:off x="0" y="623014"/>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505" name="Google Shape;505;p73"/>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74"/>
          <p:cNvSpPr txBox="1"/>
          <p:nvPr/>
        </p:nvSpPr>
        <p:spPr>
          <a:xfrm>
            <a:off x="966081" y="190294"/>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511" name="Google Shape;511;p74"/>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1.8 </a:t>
            </a:r>
            <a:endParaRPr/>
          </a:p>
        </p:txBody>
      </p:sp>
      <p:sp>
        <p:nvSpPr>
          <p:cNvPr id="512" name="Google Shape;512;p74"/>
          <p:cNvSpPr txBox="1"/>
          <p:nvPr/>
        </p:nvSpPr>
        <p:spPr>
          <a:xfrm>
            <a:off x="0" y="589289"/>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513" name="Google Shape;513;p74"/>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75"/>
          <p:cNvSpPr txBox="1"/>
          <p:nvPr/>
        </p:nvSpPr>
        <p:spPr>
          <a:xfrm>
            <a:off x="1125409" y="190775"/>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519" name="Google Shape;519;p75"/>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1.9</a:t>
            </a:r>
            <a:endParaRPr/>
          </a:p>
        </p:txBody>
      </p:sp>
      <p:sp>
        <p:nvSpPr>
          <p:cNvPr id="520" name="Google Shape;520;p75"/>
          <p:cNvSpPr txBox="1"/>
          <p:nvPr/>
        </p:nvSpPr>
        <p:spPr>
          <a:xfrm>
            <a:off x="0" y="639864"/>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521" name="Google Shape;521;p75"/>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76"/>
          <p:cNvSpPr txBox="1"/>
          <p:nvPr/>
        </p:nvSpPr>
        <p:spPr>
          <a:xfrm>
            <a:off x="1153125" y="144875"/>
            <a:ext cx="2613900" cy="52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527" name="Google Shape;527;p76"/>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2.</a:t>
            </a:r>
            <a:endParaRPr/>
          </a:p>
        </p:txBody>
      </p:sp>
      <p:sp>
        <p:nvSpPr>
          <p:cNvPr id="528" name="Google Shape;528;p76"/>
          <p:cNvSpPr txBox="1"/>
          <p:nvPr/>
        </p:nvSpPr>
        <p:spPr>
          <a:xfrm>
            <a:off x="0" y="606139"/>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529" name="Google Shape;529;p76"/>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77"/>
          <p:cNvSpPr txBox="1"/>
          <p:nvPr/>
        </p:nvSpPr>
        <p:spPr>
          <a:xfrm>
            <a:off x="1153125" y="144875"/>
            <a:ext cx="2613900" cy="52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535" name="Google Shape;535;p77"/>
          <p:cNvSpPr txBox="1"/>
          <p:nvPr/>
        </p:nvSpPr>
        <p:spPr>
          <a:xfrm>
            <a:off x="227852" y="144887"/>
            <a:ext cx="10470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2.</a:t>
            </a:r>
            <a:endParaRPr/>
          </a:p>
        </p:txBody>
      </p:sp>
      <p:sp>
        <p:nvSpPr>
          <p:cNvPr id="536" name="Google Shape;536;p77"/>
          <p:cNvSpPr txBox="1"/>
          <p:nvPr/>
        </p:nvSpPr>
        <p:spPr>
          <a:xfrm>
            <a:off x="0" y="606139"/>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537" name="Google Shape;537;p77"/>
          <p:cNvSpPr txBox="1"/>
          <p:nvPr/>
        </p:nvSpPr>
        <p:spPr>
          <a:xfrm>
            <a:off x="894079" y="1651083"/>
            <a:ext cx="7762200" cy="354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78"/>
          <p:cNvSpPr txBox="1"/>
          <p:nvPr/>
        </p:nvSpPr>
        <p:spPr>
          <a:xfrm>
            <a:off x="1153125" y="144875"/>
            <a:ext cx="2613900" cy="52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543" name="Google Shape;543;p78"/>
          <p:cNvSpPr txBox="1"/>
          <p:nvPr/>
        </p:nvSpPr>
        <p:spPr>
          <a:xfrm>
            <a:off x="227852" y="144887"/>
            <a:ext cx="10470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2.</a:t>
            </a:r>
            <a:endParaRPr/>
          </a:p>
        </p:txBody>
      </p:sp>
      <p:sp>
        <p:nvSpPr>
          <p:cNvPr id="544" name="Google Shape;544;p78"/>
          <p:cNvSpPr txBox="1"/>
          <p:nvPr/>
        </p:nvSpPr>
        <p:spPr>
          <a:xfrm>
            <a:off x="0" y="606139"/>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545" name="Google Shape;545;p78"/>
          <p:cNvSpPr txBox="1"/>
          <p:nvPr/>
        </p:nvSpPr>
        <p:spPr>
          <a:xfrm>
            <a:off x="894079" y="1651083"/>
            <a:ext cx="7762200" cy="354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5"/>
          <p:cNvSpPr txBox="1"/>
          <p:nvPr/>
        </p:nvSpPr>
        <p:spPr>
          <a:xfrm>
            <a:off x="1367149" y="183899"/>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1.</a:t>
            </a:r>
            <a:endParaRPr/>
          </a:p>
        </p:txBody>
      </p:sp>
      <p:sp>
        <p:nvSpPr>
          <p:cNvPr id="104" name="Google Shape;104;p25"/>
          <p:cNvSpPr txBox="1"/>
          <p:nvPr/>
        </p:nvSpPr>
        <p:spPr>
          <a:xfrm>
            <a:off x="227852" y="144887"/>
            <a:ext cx="1066992"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1.1.1</a:t>
            </a:r>
            <a:endParaRPr/>
          </a:p>
        </p:txBody>
      </p:sp>
      <p:sp>
        <p:nvSpPr>
          <p:cNvPr id="105" name="Google Shape;105;p25"/>
          <p:cNvSpPr txBox="1"/>
          <p:nvPr/>
        </p:nvSpPr>
        <p:spPr>
          <a:xfrm>
            <a:off x="954675" y="1227521"/>
            <a:ext cx="2836414"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OBJETIVOS ESPECÍFICOS.</a:t>
            </a:r>
            <a:endParaRPr/>
          </a:p>
        </p:txBody>
      </p:sp>
      <p:sp>
        <p:nvSpPr>
          <p:cNvPr id="106" name="Google Shape;106;p25"/>
          <p:cNvSpPr txBox="1"/>
          <p:nvPr/>
        </p:nvSpPr>
        <p:spPr>
          <a:xfrm>
            <a:off x="954675" y="1627630"/>
            <a:ext cx="7762160" cy="337098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5E5C5D"/>
              </a:buClr>
              <a:buSzPts val="1800"/>
              <a:buFont typeface="Arial"/>
              <a:buAutoNum type="arabicPeriod"/>
            </a:pPr>
            <a:r>
              <a:rPr b="0" i="0" lang="es" sz="1800" u="none" cap="none" strike="noStrike">
                <a:solidFill>
                  <a:srgbClr val="5E5C5D"/>
                </a:solidFill>
                <a:latin typeface="Calibri"/>
                <a:ea typeface="Calibri"/>
                <a:cs typeface="Calibri"/>
                <a:sym typeface="Calibri"/>
              </a:rPr>
              <a:t>Especificar los roles y requerimientos administrativos de los usuarios implicados en la gestión de la aplicación web.</a:t>
            </a:r>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a:p>
            <a:pPr indent="-342900" lvl="0" marL="342900" marR="0" rtl="0" algn="l">
              <a:lnSpc>
                <a:spcPct val="100000"/>
              </a:lnSpc>
              <a:spcBef>
                <a:spcPts val="0"/>
              </a:spcBef>
              <a:spcAft>
                <a:spcPts val="0"/>
              </a:spcAft>
              <a:buClr>
                <a:srgbClr val="5E5C5D"/>
              </a:buClr>
              <a:buSzPts val="1800"/>
              <a:buFont typeface="Arial"/>
              <a:buAutoNum type="arabicPeriod"/>
            </a:pPr>
            <a:r>
              <a:rPr b="0" i="0" lang="es" sz="1800" u="none" cap="none" strike="noStrike">
                <a:solidFill>
                  <a:srgbClr val="5E5C5D"/>
                </a:solidFill>
                <a:latin typeface="Calibri"/>
                <a:ea typeface="Calibri"/>
                <a:cs typeface="Calibri"/>
                <a:sym typeface="Calibri"/>
              </a:rPr>
              <a:t>Proponer técnicas de recolección de información, dirigidas al personal administrativo y docente, para gestionar eficazmente el inventario de los bienes asignados a la institución Julio Cesar Turbay Ayala.</a:t>
            </a:r>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a:p>
            <a:pPr indent="-342900" lvl="0" marL="342900" marR="0" rtl="0" algn="l">
              <a:lnSpc>
                <a:spcPct val="100000"/>
              </a:lnSpc>
              <a:spcBef>
                <a:spcPts val="0"/>
              </a:spcBef>
              <a:spcAft>
                <a:spcPts val="0"/>
              </a:spcAft>
              <a:buClr>
                <a:srgbClr val="5E5C5D"/>
              </a:buClr>
              <a:buSzPts val="1800"/>
              <a:buFont typeface="Arial"/>
              <a:buAutoNum type="arabicPeriod"/>
            </a:pPr>
            <a:r>
              <a:rPr b="0" i="0" lang="es" sz="1800" u="none" cap="none" strike="noStrike">
                <a:solidFill>
                  <a:srgbClr val="5E5C5D"/>
                </a:solidFill>
                <a:latin typeface="Calibri"/>
                <a:ea typeface="Calibri"/>
                <a:cs typeface="Calibri"/>
                <a:sym typeface="Calibri"/>
              </a:rPr>
              <a:t>Construir los modelos de UML que den soporte a la información requerida.</a:t>
            </a:r>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a:p>
            <a:pPr indent="-342900" lvl="0" marL="342900" marR="0" rtl="0" algn="l">
              <a:lnSpc>
                <a:spcPct val="100000"/>
              </a:lnSpc>
              <a:spcBef>
                <a:spcPts val="0"/>
              </a:spcBef>
              <a:spcAft>
                <a:spcPts val="0"/>
              </a:spcAft>
              <a:buClr>
                <a:srgbClr val="5E5C5D"/>
              </a:buClr>
              <a:buSzPts val="1800"/>
              <a:buFont typeface="Arial"/>
              <a:buAutoNum type="arabicPeriod"/>
            </a:pPr>
            <a:r>
              <a:rPr b="0" i="0" lang="es" sz="1800" u="none" cap="none" strike="noStrike">
                <a:solidFill>
                  <a:srgbClr val="5E5C5D"/>
                </a:solidFill>
                <a:latin typeface="Calibri"/>
                <a:ea typeface="Calibri"/>
                <a:cs typeface="Calibri"/>
                <a:sym typeface="Calibri"/>
              </a:rPr>
              <a:t>Redactar la documentación del proceso, basado en los requerimientos funcionales y no funcionales para la construcción del sistema de orden de inventario.</a:t>
            </a:r>
            <a:endParaRPr/>
          </a:p>
        </p:txBody>
      </p:sp>
      <p:pic>
        <p:nvPicPr>
          <p:cNvPr id="107" name="Google Shape;107;p25"/>
          <p:cNvPicPr preferRelativeResize="0"/>
          <p:nvPr/>
        </p:nvPicPr>
        <p:blipFill rotWithShape="1">
          <a:blip r:embed="rId3">
            <a:alphaModFix/>
          </a:blip>
          <a:srcRect b="0" l="0" r="0" t="0"/>
          <a:stretch/>
        </p:blipFill>
        <p:spPr>
          <a:xfrm>
            <a:off x="1101720" y="1963366"/>
            <a:ext cx="265429" cy="4190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79"/>
          <p:cNvSpPr txBox="1"/>
          <p:nvPr/>
        </p:nvSpPr>
        <p:spPr>
          <a:xfrm>
            <a:off x="1153125" y="144875"/>
            <a:ext cx="2613900" cy="52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551" name="Google Shape;551;p79"/>
          <p:cNvSpPr txBox="1"/>
          <p:nvPr/>
        </p:nvSpPr>
        <p:spPr>
          <a:xfrm>
            <a:off x="227852" y="144887"/>
            <a:ext cx="10470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2.</a:t>
            </a:r>
            <a:endParaRPr/>
          </a:p>
        </p:txBody>
      </p:sp>
      <p:sp>
        <p:nvSpPr>
          <p:cNvPr id="552" name="Google Shape;552;p79"/>
          <p:cNvSpPr txBox="1"/>
          <p:nvPr/>
        </p:nvSpPr>
        <p:spPr>
          <a:xfrm>
            <a:off x="0" y="606139"/>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553" name="Google Shape;553;p79"/>
          <p:cNvSpPr txBox="1"/>
          <p:nvPr/>
        </p:nvSpPr>
        <p:spPr>
          <a:xfrm>
            <a:off x="894079" y="1651083"/>
            <a:ext cx="7762200" cy="354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80"/>
          <p:cNvSpPr txBox="1"/>
          <p:nvPr/>
        </p:nvSpPr>
        <p:spPr>
          <a:xfrm>
            <a:off x="1153125" y="144875"/>
            <a:ext cx="2613900" cy="52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559" name="Google Shape;559;p80"/>
          <p:cNvSpPr txBox="1"/>
          <p:nvPr/>
        </p:nvSpPr>
        <p:spPr>
          <a:xfrm>
            <a:off x="227852" y="144887"/>
            <a:ext cx="10470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2.</a:t>
            </a:r>
            <a:endParaRPr/>
          </a:p>
        </p:txBody>
      </p:sp>
      <p:sp>
        <p:nvSpPr>
          <p:cNvPr id="560" name="Google Shape;560;p80"/>
          <p:cNvSpPr txBox="1"/>
          <p:nvPr/>
        </p:nvSpPr>
        <p:spPr>
          <a:xfrm>
            <a:off x="0" y="606139"/>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561" name="Google Shape;561;p80"/>
          <p:cNvSpPr txBox="1"/>
          <p:nvPr/>
        </p:nvSpPr>
        <p:spPr>
          <a:xfrm>
            <a:off x="894079" y="1651083"/>
            <a:ext cx="7762200" cy="354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81"/>
          <p:cNvSpPr txBox="1"/>
          <p:nvPr/>
        </p:nvSpPr>
        <p:spPr>
          <a:xfrm>
            <a:off x="1153125" y="144875"/>
            <a:ext cx="2613900" cy="52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567" name="Google Shape;567;p81"/>
          <p:cNvSpPr txBox="1"/>
          <p:nvPr/>
        </p:nvSpPr>
        <p:spPr>
          <a:xfrm>
            <a:off x="227852" y="144887"/>
            <a:ext cx="10470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2.</a:t>
            </a:r>
            <a:endParaRPr/>
          </a:p>
        </p:txBody>
      </p:sp>
      <p:sp>
        <p:nvSpPr>
          <p:cNvPr id="568" name="Google Shape;568;p81"/>
          <p:cNvSpPr txBox="1"/>
          <p:nvPr/>
        </p:nvSpPr>
        <p:spPr>
          <a:xfrm>
            <a:off x="0" y="606139"/>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569" name="Google Shape;569;p81"/>
          <p:cNvSpPr txBox="1"/>
          <p:nvPr/>
        </p:nvSpPr>
        <p:spPr>
          <a:xfrm>
            <a:off x="894079" y="1651083"/>
            <a:ext cx="7762200" cy="354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82"/>
          <p:cNvSpPr txBox="1"/>
          <p:nvPr/>
        </p:nvSpPr>
        <p:spPr>
          <a:xfrm>
            <a:off x="1153125" y="144875"/>
            <a:ext cx="2613900" cy="52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575" name="Google Shape;575;p82"/>
          <p:cNvSpPr txBox="1"/>
          <p:nvPr/>
        </p:nvSpPr>
        <p:spPr>
          <a:xfrm>
            <a:off x="227852" y="144887"/>
            <a:ext cx="10470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2.</a:t>
            </a:r>
            <a:endParaRPr/>
          </a:p>
        </p:txBody>
      </p:sp>
      <p:sp>
        <p:nvSpPr>
          <p:cNvPr id="576" name="Google Shape;576;p82"/>
          <p:cNvSpPr txBox="1"/>
          <p:nvPr/>
        </p:nvSpPr>
        <p:spPr>
          <a:xfrm>
            <a:off x="0" y="606139"/>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577" name="Google Shape;577;p82"/>
          <p:cNvSpPr txBox="1"/>
          <p:nvPr/>
        </p:nvSpPr>
        <p:spPr>
          <a:xfrm>
            <a:off x="894079" y="1651083"/>
            <a:ext cx="7762200" cy="354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83"/>
          <p:cNvSpPr txBox="1"/>
          <p:nvPr/>
        </p:nvSpPr>
        <p:spPr>
          <a:xfrm>
            <a:off x="1153125" y="144875"/>
            <a:ext cx="2613900" cy="52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583" name="Google Shape;583;p83"/>
          <p:cNvSpPr txBox="1"/>
          <p:nvPr/>
        </p:nvSpPr>
        <p:spPr>
          <a:xfrm>
            <a:off x="227852" y="144887"/>
            <a:ext cx="10470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2.</a:t>
            </a:r>
            <a:endParaRPr/>
          </a:p>
        </p:txBody>
      </p:sp>
      <p:sp>
        <p:nvSpPr>
          <p:cNvPr id="584" name="Google Shape;584;p83"/>
          <p:cNvSpPr txBox="1"/>
          <p:nvPr/>
        </p:nvSpPr>
        <p:spPr>
          <a:xfrm>
            <a:off x="0" y="606139"/>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585" name="Google Shape;585;p83"/>
          <p:cNvSpPr txBox="1"/>
          <p:nvPr/>
        </p:nvSpPr>
        <p:spPr>
          <a:xfrm>
            <a:off x="894079" y="1651083"/>
            <a:ext cx="7762200" cy="354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84"/>
          <p:cNvSpPr txBox="1"/>
          <p:nvPr/>
        </p:nvSpPr>
        <p:spPr>
          <a:xfrm>
            <a:off x="1153125" y="144875"/>
            <a:ext cx="2613900" cy="52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591" name="Google Shape;591;p84"/>
          <p:cNvSpPr txBox="1"/>
          <p:nvPr/>
        </p:nvSpPr>
        <p:spPr>
          <a:xfrm>
            <a:off x="227852" y="144887"/>
            <a:ext cx="10470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2.</a:t>
            </a:r>
            <a:endParaRPr/>
          </a:p>
        </p:txBody>
      </p:sp>
      <p:sp>
        <p:nvSpPr>
          <p:cNvPr id="592" name="Google Shape;592;p84"/>
          <p:cNvSpPr txBox="1"/>
          <p:nvPr/>
        </p:nvSpPr>
        <p:spPr>
          <a:xfrm>
            <a:off x="0" y="606139"/>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593" name="Google Shape;593;p84"/>
          <p:cNvSpPr txBox="1"/>
          <p:nvPr/>
        </p:nvSpPr>
        <p:spPr>
          <a:xfrm>
            <a:off x="894079" y="1651083"/>
            <a:ext cx="7762200" cy="354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85"/>
          <p:cNvSpPr txBox="1"/>
          <p:nvPr/>
        </p:nvSpPr>
        <p:spPr>
          <a:xfrm>
            <a:off x="1153125" y="144875"/>
            <a:ext cx="2613900" cy="52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599" name="Google Shape;599;p85"/>
          <p:cNvSpPr txBox="1"/>
          <p:nvPr/>
        </p:nvSpPr>
        <p:spPr>
          <a:xfrm>
            <a:off x="227852" y="144887"/>
            <a:ext cx="10470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2.</a:t>
            </a:r>
            <a:endParaRPr/>
          </a:p>
        </p:txBody>
      </p:sp>
      <p:sp>
        <p:nvSpPr>
          <p:cNvPr id="600" name="Google Shape;600;p85"/>
          <p:cNvSpPr txBox="1"/>
          <p:nvPr/>
        </p:nvSpPr>
        <p:spPr>
          <a:xfrm>
            <a:off x="0" y="606139"/>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601" name="Google Shape;601;p85"/>
          <p:cNvSpPr txBox="1"/>
          <p:nvPr/>
        </p:nvSpPr>
        <p:spPr>
          <a:xfrm>
            <a:off x="894079" y="1651083"/>
            <a:ext cx="7762200" cy="354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86"/>
          <p:cNvSpPr txBox="1"/>
          <p:nvPr/>
        </p:nvSpPr>
        <p:spPr>
          <a:xfrm>
            <a:off x="1153125" y="144875"/>
            <a:ext cx="2613900" cy="52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607" name="Google Shape;607;p86"/>
          <p:cNvSpPr txBox="1"/>
          <p:nvPr/>
        </p:nvSpPr>
        <p:spPr>
          <a:xfrm>
            <a:off x="227852" y="144887"/>
            <a:ext cx="10470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2.</a:t>
            </a:r>
            <a:endParaRPr/>
          </a:p>
        </p:txBody>
      </p:sp>
      <p:sp>
        <p:nvSpPr>
          <p:cNvPr id="608" name="Google Shape;608;p86"/>
          <p:cNvSpPr txBox="1"/>
          <p:nvPr/>
        </p:nvSpPr>
        <p:spPr>
          <a:xfrm>
            <a:off x="0" y="606139"/>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609" name="Google Shape;609;p86"/>
          <p:cNvSpPr txBox="1"/>
          <p:nvPr/>
        </p:nvSpPr>
        <p:spPr>
          <a:xfrm>
            <a:off x="894079" y="1651083"/>
            <a:ext cx="7762200" cy="354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87"/>
          <p:cNvSpPr txBox="1"/>
          <p:nvPr/>
        </p:nvSpPr>
        <p:spPr>
          <a:xfrm>
            <a:off x="1747397" y="1968765"/>
            <a:ext cx="5591670" cy="11079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7.</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88"/>
          <p:cNvSpPr txBox="1"/>
          <p:nvPr/>
        </p:nvSpPr>
        <p:spPr>
          <a:xfrm>
            <a:off x="751336"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7.</a:t>
            </a:r>
            <a:endParaRPr/>
          </a:p>
        </p:txBody>
      </p:sp>
      <p:sp>
        <p:nvSpPr>
          <p:cNvPr id="620" name="Google Shape;620;p88"/>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a:t>
            </a:r>
            <a:endParaRPr/>
          </a:p>
        </p:txBody>
      </p:sp>
      <p:sp>
        <p:nvSpPr>
          <p:cNvPr id="621" name="Google Shape;621;p88"/>
          <p:cNvSpPr txBox="1"/>
          <p:nvPr/>
        </p:nvSpPr>
        <p:spPr>
          <a:xfrm>
            <a:off x="487761" y="1250974"/>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SISTEMA CONTROL DE VERSIONES (GITHUB)</a:t>
            </a:r>
            <a:endParaRPr/>
          </a:p>
        </p:txBody>
      </p:sp>
      <p:sp>
        <p:nvSpPr>
          <p:cNvPr id="622" name="Google Shape;622;p88"/>
          <p:cNvSpPr txBox="1"/>
          <p:nvPr/>
        </p:nvSpPr>
        <p:spPr>
          <a:xfrm>
            <a:off x="560356"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623" name="Google Shape;623;p88"/>
          <p:cNvPicPr preferRelativeResize="0"/>
          <p:nvPr/>
        </p:nvPicPr>
        <p:blipFill rotWithShape="1">
          <a:blip r:embed="rId3">
            <a:alphaModFix/>
          </a:blip>
          <a:srcRect b="22604" l="0" r="73212" t="0"/>
          <a:stretch/>
        </p:blipFill>
        <p:spPr>
          <a:xfrm>
            <a:off x="560356" y="1557088"/>
            <a:ext cx="3724643" cy="358941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6"/>
          <p:cNvSpPr txBox="1"/>
          <p:nvPr/>
        </p:nvSpPr>
        <p:spPr>
          <a:xfrm>
            <a:off x="1367149" y="183899"/>
            <a:ext cx="3239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1.</a:t>
            </a:r>
            <a:endParaRPr/>
          </a:p>
        </p:txBody>
      </p:sp>
      <p:sp>
        <p:nvSpPr>
          <p:cNvPr id="113" name="Google Shape;113;p26"/>
          <p:cNvSpPr txBox="1"/>
          <p:nvPr/>
        </p:nvSpPr>
        <p:spPr>
          <a:xfrm>
            <a:off x="227852" y="144887"/>
            <a:ext cx="10671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1.1.1</a:t>
            </a:r>
            <a:endParaRPr/>
          </a:p>
        </p:txBody>
      </p:sp>
      <p:sp>
        <p:nvSpPr>
          <p:cNvPr id="114" name="Google Shape;114;p26"/>
          <p:cNvSpPr txBox="1"/>
          <p:nvPr/>
        </p:nvSpPr>
        <p:spPr>
          <a:xfrm>
            <a:off x="954675" y="1227521"/>
            <a:ext cx="28365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OBJETIVOS ESPECÍFICOS.</a:t>
            </a:r>
            <a:endParaRPr/>
          </a:p>
        </p:txBody>
      </p:sp>
      <p:sp>
        <p:nvSpPr>
          <p:cNvPr id="115" name="Google Shape;115;p26"/>
          <p:cNvSpPr txBox="1"/>
          <p:nvPr/>
        </p:nvSpPr>
        <p:spPr>
          <a:xfrm>
            <a:off x="954675" y="1627630"/>
            <a:ext cx="7762200" cy="3371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5E5C5D"/>
              </a:buClr>
              <a:buSzPts val="1800"/>
              <a:buFont typeface="Arial"/>
              <a:buAutoNum type="arabicPeriod"/>
            </a:pPr>
            <a:r>
              <a:rPr lang="es" sz="1800">
                <a:solidFill>
                  <a:srgbClr val="5E5C5D"/>
                </a:solidFill>
                <a:latin typeface="Calibri"/>
                <a:ea typeface="Calibri"/>
                <a:cs typeface="Calibri"/>
                <a:sym typeface="Calibri"/>
              </a:rPr>
              <a:t>Gestionar en el sistema de </a:t>
            </a:r>
            <a:r>
              <a:rPr lang="es" sz="1800">
                <a:solidFill>
                  <a:srgbClr val="5E5C5D"/>
                </a:solidFill>
                <a:latin typeface="Calibri"/>
                <a:ea typeface="Calibri"/>
                <a:cs typeface="Calibri"/>
                <a:sym typeface="Calibri"/>
              </a:rPr>
              <a:t>información</a:t>
            </a:r>
            <a:r>
              <a:rPr lang="es" sz="1800">
                <a:solidFill>
                  <a:srgbClr val="5E5C5D"/>
                </a:solidFill>
                <a:latin typeface="Calibri"/>
                <a:ea typeface="Calibri"/>
                <a:cs typeface="Calibri"/>
                <a:sym typeface="Calibri"/>
              </a:rPr>
              <a:t> orientado a la web la </a:t>
            </a:r>
            <a:r>
              <a:rPr lang="es" sz="1800">
                <a:solidFill>
                  <a:srgbClr val="5E5C5D"/>
                </a:solidFill>
                <a:latin typeface="Calibri"/>
                <a:ea typeface="Calibri"/>
                <a:cs typeface="Calibri"/>
                <a:sym typeface="Calibri"/>
              </a:rPr>
              <a:t>información</a:t>
            </a:r>
            <a:r>
              <a:rPr lang="es" sz="1800">
                <a:solidFill>
                  <a:srgbClr val="5E5C5D"/>
                </a:solidFill>
                <a:latin typeface="Calibri"/>
                <a:ea typeface="Calibri"/>
                <a:cs typeface="Calibri"/>
                <a:sym typeface="Calibri"/>
              </a:rPr>
              <a:t> sobre el mobiliario de la </a:t>
            </a:r>
            <a:r>
              <a:rPr lang="es" sz="1800">
                <a:solidFill>
                  <a:srgbClr val="5E5C5D"/>
                </a:solidFill>
                <a:latin typeface="Calibri"/>
                <a:ea typeface="Calibri"/>
                <a:cs typeface="Calibri"/>
                <a:sym typeface="Calibri"/>
              </a:rPr>
              <a:t>institución</a:t>
            </a:r>
            <a:r>
              <a:rPr lang="es" sz="1800">
                <a:solidFill>
                  <a:srgbClr val="5E5C5D"/>
                </a:solidFill>
                <a:latin typeface="Calibri"/>
                <a:ea typeface="Calibri"/>
                <a:cs typeface="Calibri"/>
                <a:sym typeface="Calibri"/>
              </a:rPr>
              <a:t> educativa Julio Cesar turbay Ayala</a:t>
            </a:r>
            <a:r>
              <a:rPr b="0" i="0" lang="es" sz="1800" u="none" cap="none" strike="noStrike">
                <a:solidFill>
                  <a:srgbClr val="5E5C5D"/>
                </a:solidFill>
                <a:latin typeface="Calibri"/>
                <a:ea typeface="Calibri"/>
                <a:cs typeface="Calibri"/>
                <a:sym typeface="Calibri"/>
              </a:rPr>
              <a:t>.</a:t>
            </a:r>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a:p>
            <a:pPr indent="-342900" lvl="0" marL="342900" marR="0" rtl="0" algn="l">
              <a:lnSpc>
                <a:spcPct val="100000"/>
              </a:lnSpc>
              <a:spcBef>
                <a:spcPts val="0"/>
              </a:spcBef>
              <a:spcAft>
                <a:spcPts val="0"/>
              </a:spcAft>
              <a:buClr>
                <a:srgbClr val="5E5C5D"/>
              </a:buClr>
              <a:buSzPts val="1800"/>
              <a:buFont typeface="Arial"/>
              <a:buAutoNum type="arabicPeriod"/>
            </a:pPr>
            <a:r>
              <a:rPr lang="es" sz="1800">
                <a:solidFill>
                  <a:srgbClr val="5E5C5D"/>
                </a:solidFill>
                <a:latin typeface="Calibri"/>
                <a:ea typeface="Calibri"/>
                <a:cs typeface="Calibri"/>
                <a:sym typeface="Calibri"/>
              </a:rPr>
              <a:t>Facilitar a los docentes una herramienta que les permita visualizar la información del mobiliario de las aulas del centro educativo</a:t>
            </a:r>
            <a:r>
              <a:rPr b="0" i="0" lang="es" sz="1800" u="none" cap="none" strike="noStrike">
                <a:solidFill>
                  <a:srgbClr val="5E5C5D"/>
                </a:solidFill>
                <a:latin typeface="Calibri"/>
                <a:ea typeface="Calibri"/>
                <a:cs typeface="Calibri"/>
                <a:sym typeface="Calibri"/>
              </a:rPr>
              <a:t>.</a:t>
            </a:r>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a:p>
            <a:pPr indent="-342900" lvl="0" marL="342900" marR="0" rtl="0" algn="l">
              <a:lnSpc>
                <a:spcPct val="100000"/>
              </a:lnSpc>
              <a:spcBef>
                <a:spcPts val="0"/>
              </a:spcBef>
              <a:spcAft>
                <a:spcPts val="0"/>
              </a:spcAft>
              <a:buClr>
                <a:srgbClr val="5E5C5D"/>
              </a:buClr>
              <a:buSzPts val="1800"/>
              <a:buFont typeface="Arial"/>
              <a:buAutoNum type="arabicPeriod"/>
            </a:pPr>
            <a:r>
              <a:rPr lang="es" sz="1800">
                <a:solidFill>
                  <a:srgbClr val="5E5C5D"/>
                </a:solidFill>
                <a:latin typeface="Calibri"/>
                <a:ea typeface="Calibri"/>
                <a:cs typeface="Calibri"/>
                <a:sym typeface="Calibri"/>
              </a:rPr>
              <a:t>Facilitar a la jefe de inventarios una herramienta para la gestión del mobiliario que se encuentra en las aulas de la institución educativa</a:t>
            </a:r>
            <a:r>
              <a:rPr b="0" i="0" lang="es" sz="1800" u="none" cap="none" strike="noStrike">
                <a:solidFill>
                  <a:srgbClr val="5E5C5D"/>
                </a:solidFill>
                <a:latin typeface="Calibri"/>
                <a:ea typeface="Calibri"/>
                <a:cs typeface="Calibri"/>
                <a:sym typeface="Calibri"/>
              </a:rPr>
              <a:t>.</a:t>
            </a:r>
            <a:endParaRPr b="0" i="0" sz="1800" u="none" cap="none" strike="noStrike">
              <a:solidFill>
                <a:srgbClr val="5E5C5D"/>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rgbClr val="5E5C5D"/>
              </a:solidFill>
              <a:latin typeface="Calibri"/>
              <a:ea typeface="Calibri"/>
              <a:cs typeface="Calibri"/>
              <a:sym typeface="Calibri"/>
            </a:endParaRPr>
          </a:p>
          <a:p>
            <a:pPr indent="0" lvl="0" marL="0" marR="0" rtl="0" algn="l">
              <a:lnSpc>
                <a:spcPct val="100000"/>
              </a:lnSpc>
              <a:spcBef>
                <a:spcPts val="0"/>
              </a:spcBef>
              <a:spcAft>
                <a:spcPts val="0"/>
              </a:spcAft>
              <a:buNone/>
            </a:pPr>
            <a:r>
              <a:rPr lang="es" sz="1800">
                <a:solidFill>
                  <a:srgbClr val="5E5C5D"/>
                </a:solidFill>
                <a:latin typeface="Calibri"/>
                <a:ea typeface="Calibri"/>
                <a:cs typeface="Calibri"/>
                <a:sym typeface="Calibri"/>
              </a:rPr>
              <a:t>4.    Definir las fases del ciclo de vida para la construcción del proyecto productivo.</a:t>
            </a:r>
            <a:endParaRPr sz="1800">
              <a:solidFill>
                <a:srgbClr val="5E5C5D"/>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rgbClr val="5E5C5D"/>
              </a:solidFill>
              <a:latin typeface="Calibri"/>
              <a:ea typeface="Calibri"/>
              <a:cs typeface="Calibri"/>
              <a:sym typeface="Calibri"/>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a:p>
        </p:txBody>
      </p:sp>
      <p:pic>
        <p:nvPicPr>
          <p:cNvPr id="116" name="Google Shape;116;p26"/>
          <p:cNvPicPr preferRelativeResize="0"/>
          <p:nvPr/>
        </p:nvPicPr>
        <p:blipFill rotWithShape="1">
          <a:blip r:embed="rId3">
            <a:alphaModFix/>
          </a:blip>
          <a:srcRect b="0" l="0" r="0" t="0"/>
          <a:stretch/>
        </p:blipFill>
        <p:spPr>
          <a:xfrm>
            <a:off x="1101720" y="1963366"/>
            <a:ext cx="265431" cy="4190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89"/>
          <p:cNvSpPr txBox="1"/>
          <p:nvPr/>
        </p:nvSpPr>
        <p:spPr>
          <a:xfrm>
            <a:off x="751336"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7.</a:t>
            </a:r>
            <a:endParaRPr/>
          </a:p>
        </p:txBody>
      </p:sp>
      <p:sp>
        <p:nvSpPr>
          <p:cNvPr id="629" name="Google Shape;629;p89"/>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1.1</a:t>
            </a:r>
            <a:endParaRPr/>
          </a:p>
        </p:txBody>
      </p:sp>
      <p:sp>
        <p:nvSpPr>
          <p:cNvPr id="630" name="Google Shape;630;p89"/>
          <p:cNvSpPr txBox="1"/>
          <p:nvPr/>
        </p:nvSpPr>
        <p:spPr>
          <a:xfrm>
            <a:off x="487761" y="1250974"/>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SISTEMA CONTROL DE VERSIONES (GITHUB)</a:t>
            </a:r>
            <a:endParaRPr/>
          </a:p>
        </p:txBody>
      </p:sp>
      <p:sp>
        <p:nvSpPr>
          <p:cNvPr id="631" name="Google Shape;631;p89"/>
          <p:cNvSpPr txBox="1"/>
          <p:nvPr/>
        </p:nvSpPr>
        <p:spPr>
          <a:xfrm>
            <a:off x="560356"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632" name="Google Shape;632;p89"/>
          <p:cNvPicPr preferRelativeResize="0"/>
          <p:nvPr/>
        </p:nvPicPr>
        <p:blipFill rotWithShape="1">
          <a:blip r:embed="rId3">
            <a:alphaModFix/>
          </a:blip>
          <a:srcRect b="5928" l="23729" r="25323" t="31054"/>
          <a:stretch/>
        </p:blipFill>
        <p:spPr>
          <a:xfrm>
            <a:off x="560356" y="1651083"/>
            <a:ext cx="7862506" cy="324142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90"/>
          <p:cNvSpPr txBox="1"/>
          <p:nvPr/>
        </p:nvSpPr>
        <p:spPr>
          <a:xfrm>
            <a:off x="751336" y="190098"/>
            <a:ext cx="3239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7.</a:t>
            </a:r>
            <a:endParaRPr/>
          </a:p>
        </p:txBody>
      </p:sp>
      <p:sp>
        <p:nvSpPr>
          <p:cNvPr id="638" name="Google Shape;638;p90"/>
          <p:cNvSpPr txBox="1"/>
          <p:nvPr/>
        </p:nvSpPr>
        <p:spPr>
          <a:xfrm>
            <a:off x="227852" y="144887"/>
            <a:ext cx="10470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1.1</a:t>
            </a:r>
            <a:endParaRPr/>
          </a:p>
        </p:txBody>
      </p:sp>
      <p:sp>
        <p:nvSpPr>
          <p:cNvPr id="639" name="Google Shape;639;p90"/>
          <p:cNvSpPr txBox="1"/>
          <p:nvPr/>
        </p:nvSpPr>
        <p:spPr>
          <a:xfrm>
            <a:off x="487761" y="1250974"/>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SISTEMA CONTROL DE VERSIONES (GITHUB)</a:t>
            </a:r>
            <a:endParaRPr/>
          </a:p>
        </p:txBody>
      </p:sp>
      <p:sp>
        <p:nvSpPr>
          <p:cNvPr id="640" name="Google Shape;640;p90"/>
          <p:cNvSpPr txBox="1"/>
          <p:nvPr/>
        </p:nvSpPr>
        <p:spPr>
          <a:xfrm>
            <a:off x="487756" y="1651183"/>
            <a:ext cx="7762200" cy="354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91"/>
          <p:cNvSpPr txBox="1"/>
          <p:nvPr/>
        </p:nvSpPr>
        <p:spPr>
          <a:xfrm>
            <a:off x="1747397" y="1968765"/>
            <a:ext cx="5591670" cy="11079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8.</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92"/>
          <p:cNvSpPr txBox="1"/>
          <p:nvPr/>
        </p:nvSpPr>
        <p:spPr>
          <a:xfrm>
            <a:off x="751336"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8.</a:t>
            </a:r>
            <a:endParaRPr/>
          </a:p>
        </p:txBody>
      </p:sp>
      <p:sp>
        <p:nvSpPr>
          <p:cNvPr id="651" name="Google Shape;651;p92"/>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a:t>
            </a:r>
            <a:endParaRPr/>
          </a:p>
        </p:txBody>
      </p:sp>
      <p:sp>
        <p:nvSpPr>
          <p:cNvPr id="652" name="Google Shape;652;p92"/>
          <p:cNvSpPr txBox="1"/>
          <p:nvPr/>
        </p:nvSpPr>
        <p:spPr>
          <a:xfrm>
            <a:off x="227852" y="548406"/>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MODELO RELACIONAL - OIS</a:t>
            </a:r>
            <a:endParaRPr/>
          </a:p>
        </p:txBody>
      </p:sp>
      <p:sp>
        <p:nvSpPr>
          <p:cNvPr id="653" name="Google Shape;653;p92"/>
          <p:cNvSpPr txBox="1"/>
          <p:nvPr/>
        </p:nvSpPr>
        <p:spPr>
          <a:xfrm>
            <a:off x="560356"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p93"/>
          <p:cNvSpPr txBox="1"/>
          <p:nvPr/>
        </p:nvSpPr>
        <p:spPr>
          <a:xfrm>
            <a:off x="1747397" y="1968765"/>
            <a:ext cx="5591670" cy="11079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9.</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Google Shape;663;p94"/>
          <p:cNvSpPr txBox="1"/>
          <p:nvPr/>
        </p:nvSpPr>
        <p:spPr>
          <a:xfrm>
            <a:off x="751336"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9.</a:t>
            </a:r>
            <a:endParaRPr/>
          </a:p>
        </p:txBody>
      </p:sp>
      <p:sp>
        <p:nvSpPr>
          <p:cNvPr id="664" name="Google Shape;664;p94"/>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a:t>
            </a:r>
            <a:endParaRPr/>
          </a:p>
        </p:txBody>
      </p:sp>
      <p:sp>
        <p:nvSpPr>
          <p:cNvPr id="665" name="Google Shape;665;p94"/>
          <p:cNvSpPr txBox="1"/>
          <p:nvPr/>
        </p:nvSpPr>
        <p:spPr>
          <a:xfrm>
            <a:off x="60596"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CRONOGRAMA </a:t>
            </a:r>
            <a:r>
              <a:rPr b="1" lang="es" sz="2000">
                <a:solidFill>
                  <a:srgbClr val="5E5C5D"/>
                </a:solidFill>
                <a:latin typeface="Calibri"/>
                <a:ea typeface="Calibri"/>
                <a:cs typeface="Calibri"/>
                <a:sym typeface="Calibri"/>
              </a:rPr>
              <a:t>1 y 2 Trimestre</a:t>
            </a:r>
            <a:endParaRPr/>
          </a:p>
        </p:txBody>
      </p:sp>
      <p:sp>
        <p:nvSpPr>
          <p:cNvPr id="666" name="Google Shape;666;p94"/>
          <p:cNvSpPr txBox="1"/>
          <p:nvPr/>
        </p:nvSpPr>
        <p:spPr>
          <a:xfrm>
            <a:off x="560356"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667" name="Google Shape;667;p94"/>
          <p:cNvPicPr preferRelativeResize="0"/>
          <p:nvPr/>
        </p:nvPicPr>
        <p:blipFill rotWithShape="1">
          <a:blip r:embed="rId3">
            <a:alphaModFix/>
          </a:blip>
          <a:srcRect b="22920" l="4819" r="11459" t="24396"/>
          <a:stretch/>
        </p:blipFill>
        <p:spPr>
          <a:xfrm>
            <a:off x="0" y="1343304"/>
            <a:ext cx="9007347" cy="380019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95"/>
          <p:cNvSpPr txBox="1"/>
          <p:nvPr/>
        </p:nvSpPr>
        <p:spPr>
          <a:xfrm>
            <a:off x="1065035" y="213122"/>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9.</a:t>
            </a:r>
            <a:endParaRPr/>
          </a:p>
        </p:txBody>
      </p:sp>
      <p:sp>
        <p:nvSpPr>
          <p:cNvPr id="673" name="Google Shape;673;p95"/>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1.2</a:t>
            </a:r>
            <a:endParaRPr/>
          </a:p>
        </p:txBody>
      </p:sp>
      <p:sp>
        <p:nvSpPr>
          <p:cNvPr id="674" name="Google Shape;674;p95"/>
          <p:cNvSpPr txBox="1"/>
          <p:nvPr/>
        </p:nvSpPr>
        <p:spPr>
          <a:xfrm>
            <a:off x="487762" y="1085991"/>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PRESUPUESTO Y SELECCIÓN DE PERSONAL</a:t>
            </a:r>
            <a:endParaRPr/>
          </a:p>
        </p:txBody>
      </p:sp>
      <p:sp>
        <p:nvSpPr>
          <p:cNvPr id="675" name="Google Shape;675;p95"/>
          <p:cNvSpPr txBox="1"/>
          <p:nvPr/>
        </p:nvSpPr>
        <p:spPr>
          <a:xfrm>
            <a:off x="560356"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676" name="Google Shape;676;p95"/>
          <p:cNvPicPr preferRelativeResize="0"/>
          <p:nvPr/>
        </p:nvPicPr>
        <p:blipFill rotWithShape="1">
          <a:blip r:embed="rId3">
            <a:alphaModFix/>
          </a:blip>
          <a:srcRect b="55202" l="38095" r="26404" t="23623"/>
          <a:stretch/>
        </p:blipFill>
        <p:spPr>
          <a:xfrm>
            <a:off x="58540" y="1486100"/>
            <a:ext cx="8900633" cy="3493567"/>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96"/>
          <p:cNvSpPr txBox="1"/>
          <p:nvPr/>
        </p:nvSpPr>
        <p:spPr>
          <a:xfrm>
            <a:off x="1065035" y="213122"/>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9.</a:t>
            </a:r>
            <a:endParaRPr/>
          </a:p>
        </p:txBody>
      </p:sp>
      <p:sp>
        <p:nvSpPr>
          <p:cNvPr id="682" name="Google Shape;682;p96"/>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1.3</a:t>
            </a:r>
            <a:endParaRPr/>
          </a:p>
        </p:txBody>
      </p:sp>
      <p:sp>
        <p:nvSpPr>
          <p:cNvPr id="683" name="Google Shape;683;p96"/>
          <p:cNvSpPr txBox="1"/>
          <p:nvPr/>
        </p:nvSpPr>
        <p:spPr>
          <a:xfrm>
            <a:off x="487762" y="1085991"/>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PRESUPUESTO Y SELECCIÓN DE PERSONAL</a:t>
            </a:r>
            <a:endParaRPr/>
          </a:p>
        </p:txBody>
      </p:sp>
      <p:pic>
        <p:nvPicPr>
          <p:cNvPr id="684" name="Google Shape;684;p96"/>
          <p:cNvPicPr preferRelativeResize="0"/>
          <p:nvPr/>
        </p:nvPicPr>
        <p:blipFill rotWithShape="1">
          <a:blip r:embed="rId3">
            <a:alphaModFix/>
          </a:blip>
          <a:srcRect b="19954" l="20661" r="22716" t="34570"/>
          <a:stretch/>
        </p:blipFill>
        <p:spPr>
          <a:xfrm>
            <a:off x="0" y="1443125"/>
            <a:ext cx="8614426" cy="364087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97"/>
          <p:cNvSpPr txBox="1"/>
          <p:nvPr/>
        </p:nvSpPr>
        <p:spPr>
          <a:xfrm>
            <a:off x="1065035" y="213122"/>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9.</a:t>
            </a:r>
            <a:endParaRPr/>
          </a:p>
        </p:txBody>
      </p:sp>
      <p:sp>
        <p:nvSpPr>
          <p:cNvPr id="690" name="Google Shape;690;p97"/>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1.3</a:t>
            </a:r>
            <a:endParaRPr/>
          </a:p>
        </p:txBody>
      </p:sp>
      <p:sp>
        <p:nvSpPr>
          <p:cNvPr id="691" name="Google Shape;691;p97"/>
          <p:cNvSpPr txBox="1"/>
          <p:nvPr/>
        </p:nvSpPr>
        <p:spPr>
          <a:xfrm>
            <a:off x="0" y="1173453"/>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PRESUPUESTO Y </a:t>
            </a:r>
            <a:endParaRPr/>
          </a:p>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SELECCIÓN DE PERSONAL</a:t>
            </a:r>
            <a:endParaRPr/>
          </a:p>
        </p:txBody>
      </p:sp>
      <p:pic>
        <p:nvPicPr>
          <p:cNvPr id="692" name="Google Shape;692;p97"/>
          <p:cNvPicPr preferRelativeResize="0"/>
          <p:nvPr/>
        </p:nvPicPr>
        <p:blipFill rotWithShape="1">
          <a:blip r:embed="rId3">
            <a:alphaModFix/>
          </a:blip>
          <a:srcRect b="34404" l="2232" r="4344" t="19941"/>
          <a:stretch/>
        </p:blipFill>
        <p:spPr>
          <a:xfrm>
            <a:off x="-28050" y="1826000"/>
            <a:ext cx="8972100" cy="32100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98"/>
          <p:cNvSpPr txBox="1"/>
          <p:nvPr/>
        </p:nvSpPr>
        <p:spPr>
          <a:xfrm>
            <a:off x="1747397" y="1968765"/>
            <a:ext cx="5591670" cy="11079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10.</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7"/>
          <p:cNvSpPr txBox="1"/>
          <p:nvPr/>
        </p:nvSpPr>
        <p:spPr>
          <a:xfrm>
            <a:off x="1034768" y="183899"/>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1.</a:t>
            </a:r>
            <a:endParaRPr/>
          </a:p>
        </p:txBody>
      </p:sp>
      <p:sp>
        <p:nvSpPr>
          <p:cNvPr id="122" name="Google Shape;122;p27"/>
          <p:cNvSpPr txBox="1"/>
          <p:nvPr/>
        </p:nvSpPr>
        <p:spPr>
          <a:xfrm>
            <a:off x="227852" y="144887"/>
            <a:ext cx="726823"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1.2</a:t>
            </a:r>
            <a:endParaRPr/>
          </a:p>
        </p:txBody>
      </p:sp>
      <p:sp>
        <p:nvSpPr>
          <p:cNvPr id="123" name="Google Shape;123;p27"/>
          <p:cNvSpPr txBox="1"/>
          <p:nvPr/>
        </p:nvSpPr>
        <p:spPr>
          <a:xfrm>
            <a:off x="954674" y="1227521"/>
            <a:ext cx="4019661"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PLANTEAMIENTO DEL PROBLEMA.</a:t>
            </a:r>
            <a:endParaRPr/>
          </a:p>
        </p:txBody>
      </p:sp>
      <p:sp>
        <p:nvSpPr>
          <p:cNvPr id="124" name="Google Shape;124;p27"/>
          <p:cNvSpPr txBox="1"/>
          <p:nvPr/>
        </p:nvSpPr>
        <p:spPr>
          <a:xfrm>
            <a:off x="954674" y="1719122"/>
            <a:ext cx="7762160" cy="3370983"/>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La Evaluación de Condiciones Básicas para la Enseñanza y el Aprendizaje (ACEA) revela unas estadísticas acerca de los inventarios, de los colegios ubicados en la localidad de Soacha, estas son:</a:t>
            </a:r>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5E5C5D"/>
              </a:solidFill>
              <a:latin typeface="Calibri"/>
              <a:ea typeface="Calibri"/>
              <a:cs typeface="Calibri"/>
              <a:sym typeface="Calibri"/>
            </a:endParaRPr>
          </a:p>
          <a:p>
            <a:pPr indent="0" lvl="0" marL="0" marR="0" rtl="0" algn="just">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     78.2% de los estudiantes de </a:t>
            </a:r>
            <a:r>
              <a:rPr lang="es">
                <a:solidFill>
                  <a:srgbClr val="5E5C5D"/>
                </a:solidFill>
                <a:latin typeface="Calibri"/>
                <a:ea typeface="Calibri"/>
                <a:cs typeface="Calibri"/>
                <a:sym typeface="Calibri"/>
              </a:rPr>
              <a:t>bachillerato </a:t>
            </a:r>
            <a:r>
              <a:rPr b="0" i="0" lang="es" sz="1400" u="none" cap="none" strike="noStrike">
                <a:solidFill>
                  <a:srgbClr val="5E5C5D"/>
                </a:solidFill>
                <a:latin typeface="Calibri"/>
                <a:ea typeface="Calibri"/>
                <a:cs typeface="Calibri"/>
                <a:sym typeface="Calibri"/>
              </a:rPr>
              <a:t>argumentan que tienen una muy mala distribución del mobiliario para sentarse y escribir.</a:t>
            </a:r>
            <a:endParaRPr/>
          </a:p>
          <a:p>
            <a:pPr indent="0" lvl="0" marL="0" marR="0" rtl="0" algn="just">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     75.3% de los docentes indican que en sus grupos, el </a:t>
            </a:r>
            <a:r>
              <a:rPr lang="es">
                <a:solidFill>
                  <a:srgbClr val="5E5C5D"/>
                </a:solidFill>
                <a:latin typeface="Calibri"/>
                <a:ea typeface="Calibri"/>
                <a:cs typeface="Calibri"/>
                <a:sym typeface="Calibri"/>
              </a:rPr>
              <a:t>número</a:t>
            </a:r>
            <a:r>
              <a:rPr b="0" i="0" lang="es" sz="1400" u="none" cap="none" strike="noStrike">
                <a:solidFill>
                  <a:srgbClr val="5E5C5D"/>
                </a:solidFill>
                <a:latin typeface="Calibri"/>
                <a:ea typeface="Calibri"/>
                <a:cs typeface="Calibri"/>
                <a:sym typeface="Calibri"/>
              </a:rPr>
              <a:t> de sillas de en los salones no es el adecuado para sus estudiantes.</a:t>
            </a:r>
            <a:endParaRPr/>
          </a:p>
          <a:p>
            <a:pPr indent="0" lvl="0" marL="0" marR="0" rtl="0" algn="just">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     Cerca de 80% de los docentes de</a:t>
            </a:r>
            <a:r>
              <a:rPr lang="es">
                <a:solidFill>
                  <a:srgbClr val="5E5C5D"/>
                </a:solidFill>
                <a:latin typeface="Calibri"/>
                <a:ea typeface="Calibri"/>
                <a:cs typeface="Calibri"/>
                <a:sym typeface="Calibri"/>
              </a:rPr>
              <a:t> bachillerato</a:t>
            </a:r>
            <a:r>
              <a:rPr b="0" i="0" lang="es" sz="1400" u="none" cap="none" strike="noStrike">
                <a:solidFill>
                  <a:srgbClr val="5E5C5D"/>
                </a:solidFill>
                <a:latin typeface="Calibri"/>
                <a:ea typeface="Calibri"/>
                <a:cs typeface="Calibri"/>
                <a:sym typeface="Calibri"/>
              </a:rPr>
              <a:t> sufren </a:t>
            </a:r>
            <a:r>
              <a:rPr lang="es">
                <a:solidFill>
                  <a:srgbClr val="5E5C5D"/>
                </a:solidFill>
                <a:latin typeface="Calibri"/>
                <a:ea typeface="Calibri"/>
                <a:cs typeface="Calibri"/>
                <a:sym typeface="Calibri"/>
              </a:rPr>
              <a:t>pérdidas</a:t>
            </a:r>
            <a:r>
              <a:rPr b="0" i="0" lang="es" sz="1400" u="none" cap="none" strike="noStrike">
                <a:solidFill>
                  <a:srgbClr val="5E5C5D"/>
                </a:solidFill>
                <a:latin typeface="Calibri"/>
                <a:ea typeface="Calibri"/>
                <a:cs typeface="Calibri"/>
                <a:sym typeface="Calibri"/>
              </a:rPr>
              <a:t> de sillas y escritorios dentro de las instituciones.</a:t>
            </a:r>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5E5C5D"/>
              </a:solidFill>
              <a:latin typeface="Calibri"/>
              <a:ea typeface="Calibri"/>
              <a:cs typeface="Calibri"/>
              <a:sym typeface="Calibri"/>
            </a:endParaRPr>
          </a:p>
          <a:p>
            <a:pPr indent="0" lvl="0" marL="0" marR="0" rtl="0" algn="just">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En efecto a esto, y dado que el inventario de los establecimientos educativos son parte importante de los procesos de formación, es necesario que los directivos, instructores y estudiantes reconozcan la importancia de que estos implementos se deben de mantener en un estado </a:t>
            </a:r>
            <a:r>
              <a:rPr lang="es">
                <a:solidFill>
                  <a:srgbClr val="5E5C5D"/>
                </a:solidFill>
                <a:latin typeface="Calibri"/>
                <a:ea typeface="Calibri"/>
                <a:cs typeface="Calibri"/>
                <a:sym typeface="Calibri"/>
              </a:rPr>
              <a:t>óptimo</a:t>
            </a:r>
            <a:r>
              <a:rPr b="0" i="0" lang="es" sz="1400" u="none" cap="none" strike="noStrike">
                <a:solidFill>
                  <a:srgbClr val="5E5C5D"/>
                </a:solidFill>
                <a:latin typeface="Calibri"/>
                <a:ea typeface="Calibri"/>
                <a:cs typeface="Calibri"/>
                <a:sym typeface="Calibri"/>
              </a:rPr>
              <a:t>.</a:t>
            </a:r>
            <a:endParaRPr/>
          </a:p>
          <a:p>
            <a:pPr indent="0" lvl="0" marL="0" marR="0" rtl="0" algn="just">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Visto que la institución educativa Julio Cesar Turbay Ayala, no presenta un sistema de orden de inventario, es necesario proponer una herramienta que permita la gestión del mobiliario asignado en el centro educativo.</a:t>
            </a:r>
            <a:endParaRPr b="0" i="0" sz="1800" u="none" cap="none" strike="noStrike">
              <a:solidFill>
                <a:srgbClr val="5E5C5D"/>
              </a:solidFill>
              <a:latin typeface="Calibri"/>
              <a:ea typeface="Calibri"/>
              <a:cs typeface="Calibri"/>
              <a:sym typeface="Calibri"/>
            </a:endParaRPr>
          </a:p>
        </p:txBody>
      </p:sp>
      <p:pic>
        <p:nvPicPr>
          <p:cNvPr id="125" name="Google Shape;125;p27"/>
          <p:cNvPicPr preferRelativeResize="0"/>
          <p:nvPr/>
        </p:nvPicPr>
        <p:blipFill rotWithShape="1">
          <a:blip r:embed="rId3">
            <a:alphaModFix/>
          </a:blip>
          <a:srcRect b="0" l="0" r="0" t="0"/>
          <a:stretch/>
        </p:blipFill>
        <p:spPr>
          <a:xfrm>
            <a:off x="1101720" y="1963366"/>
            <a:ext cx="265429" cy="4190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Google Shape;702;p99"/>
          <p:cNvSpPr txBox="1"/>
          <p:nvPr/>
        </p:nvSpPr>
        <p:spPr>
          <a:xfrm>
            <a:off x="1065035" y="213122"/>
            <a:ext cx="6049274"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10. DIAGRAMA DE CLASES</a:t>
            </a:r>
            <a:endParaRPr/>
          </a:p>
        </p:txBody>
      </p:sp>
      <p:sp>
        <p:nvSpPr>
          <p:cNvPr id="703" name="Google Shape;703;p99"/>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a:t>
            </a:r>
            <a:endParaRPr/>
          </a:p>
        </p:txBody>
      </p:sp>
      <p:sp>
        <p:nvSpPr>
          <p:cNvPr id="704" name="Google Shape;704;p99"/>
          <p:cNvSpPr txBox="1"/>
          <p:nvPr/>
        </p:nvSpPr>
        <p:spPr>
          <a:xfrm>
            <a:off x="560356"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sp>
        <p:nvSpPr>
          <p:cNvPr id="709" name="Google Shape;709;p100"/>
          <p:cNvSpPr txBox="1"/>
          <p:nvPr/>
        </p:nvSpPr>
        <p:spPr>
          <a:xfrm>
            <a:off x="1747397" y="1968765"/>
            <a:ext cx="5591670" cy="11079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11.</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101"/>
          <p:cNvSpPr txBox="1"/>
          <p:nvPr/>
        </p:nvSpPr>
        <p:spPr>
          <a:xfrm>
            <a:off x="1065035" y="213122"/>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11.</a:t>
            </a:r>
            <a:endParaRPr/>
          </a:p>
        </p:txBody>
      </p:sp>
      <p:sp>
        <p:nvSpPr>
          <p:cNvPr id="715" name="Google Shape;715;p101"/>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a:t>
            </a:r>
            <a:endParaRPr/>
          </a:p>
        </p:txBody>
      </p:sp>
      <p:pic>
        <p:nvPicPr>
          <p:cNvPr id="716" name="Google Shape;716;p101"/>
          <p:cNvPicPr preferRelativeResize="0"/>
          <p:nvPr/>
        </p:nvPicPr>
        <p:blipFill>
          <a:blip r:embed="rId3">
            <a:alphaModFix/>
          </a:blip>
          <a:stretch>
            <a:fillRect/>
          </a:stretch>
        </p:blipFill>
        <p:spPr>
          <a:xfrm>
            <a:off x="0" y="974725"/>
            <a:ext cx="8925951" cy="41687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 name="Shape 720"/>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8"/>
          <p:cNvSpPr txBox="1"/>
          <p:nvPr/>
        </p:nvSpPr>
        <p:spPr>
          <a:xfrm>
            <a:off x="1428561" y="18317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1.</a:t>
            </a:r>
            <a:endParaRPr/>
          </a:p>
        </p:txBody>
      </p:sp>
      <p:sp>
        <p:nvSpPr>
          <p:cNvPr id="131" name="Google Shape;131;p28"/>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1.2.1</a:t>
            </a:r>
            <a:endParaRPr/>
          </a:p>
        </p:txBody>
      </p:sp>
      <p:sp>
        <p:nvSpPr>
          <p:cNvPr id="132" name="Google Shape;132;p28"/>
          <p:cNvSpPr txBox="1"/>
          <p:nvPr/>
        </p:nvSpPr>
        <p:spPr>
          <a:xfrm>
            <a:off x="954674" y="1227521"/>
            <a:ext cx="4485005"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FORMULACIÓN PREGUNTA PROBLEMA. </a:t>
            </a:r>
            <a:endParaRPr/>
          </a:p>
        </p:txBody>
      </p:sp>
      <p:sp>
        <p:nvSpPr>
          <p:cNvPr id="133" name="Google Shape;133;p28"/>
          <p:cNvSpPr txBox="1"/>
          <p:nvPr/>
        </p:nvSpPr>
        <p:spPr>
          <a:xfrm>
            <a:off x="954674" y="1651083"/>
            <a:ext cx="7762160" cy="100534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1800"/>
              <a:buFont typeface="Arial"/>
              <a:buNone/>
            </a:pPr>
            <a:r>
              <a:rPr b="0" i="0" lang="es" sz="1800" u="none" cap="none" strike="noStrike">
                <a:solidFill>
                  <a:srgbClr val="5E5C5D"/>
                </a:solidFill>
                <a:latin typeface="Arial"/>
                <a:ea typeface="Arial"/>
                <a:cs typeface="Arial"/>
                <a:sym typeface="Arial"/>
              </a:rPr>
              <a:t>¿Cómo la implementación de un sistema de información orientado a la web, puede llegar a mejorar la estructura del inventario, que conforma la institución educativa Julio Cesar Turbay Ayala ?</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134" name="Google Shape;134;p28"/>
          <p:cNvPicPr preferRelativeResize="0"/>
          <p:nvPr/>
        </p:nvPicPr>
        <p:blipFill rotWithShape="1">
          <a:blip r:embed="rId3">
            <a:alphaModFix/>
          </a:blip>
          <a:srcRect b="0" l="0" r="0" t="0"/>
          <a:stretch/>
        </p:blipFill>
        <p:spPr>
          <a:xfrm>
            <a:off x="1101720" y="1963366"/>
            <a:ext cx="265429" cy="4190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esentación SENA-GC-F-004-V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